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96" r:id="rId19"/>
    <p:sldId id="275" r:id="rId20"/>
    <p:sldId id="298" r:id="rId21"/>
    <p:sldId id="299" r:id="rId22"/>
    <p:sldId id="300" r:id="rId23"/>
    <p:sldId id="278" r:id="rId24"/>
    <p:sldId id="279" r:id="rId25"/>
    <p:sldId id="280" r:id="rId26"/>
    <p:sldId id="281" r:id="rId27"/>
    <p:sldId id="282" r:id="rId28"/>
    <p:sldId id="283" r:id="rId29"/>
    <p:sldId id="294" r:id="rId30"/>
    <p:sldId id="293" r:id="rId31"/>
    <p:sldId id="295" r:id="rId32"/>
    <p:sldId id="284" r:id="rId33"/>
    <p:sldId id="285" r:id="rId34"/>
    <p:sldId id="286" r:id="rId35"/>
    <p:sldId id="287" r:id="rId36"/>
    <p:sldId id="288" r:id="rId37"/>
    <p:sldId id="289" r:id="rId38"/>
    <p:sldId id="290" r:id="rId39"/>
    <p:sldId id="291" r:id="rId40"/>
    <p:sldId id="301"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D4369"/>
    <a:srgbClr val="C5C5C5"/>
    <a:srgbClr val="F9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14" autoAdjust="0"/>
  </p:normalViewPr>
  <p:slideViewPr>
    <p:cSldViewPr snapToGrid="0">
      <p:cViewPr varScale="1">
        <p:scale>
          <a:sx n="88" d="100"/>
          <a:sy n="88" d="100"/>
        </p:scale>
        <p:origin x="13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b="1" i="1"/>
              <a:t>Below is a script, but feel free to paraphrase or say in your own words:</a:t>
            </a:r>
          </a:p>
          <a:p>
            <a:pPr lvl="0" indent="0" rtl="0">
              <a:spcBef>
                <a:spcPts val="0"/>
              </a:spcBef>
              <a:buClr>
                <a:schemeClr val="dk1"/>
              </a:buClr>
              <a:buSzPct val="25000"/>
              <a:buFont typeface="Arial"/>
              <a:buNone/>
            </a:pPr>
            <a:endParaRPr b="1" i="1"/>
          </a:p>
          <a:p>
            <a:pPr lvl="0" indent="0" rtl="0">
              <a:spcBef>
                <a:spcPts val="0"/>
              </a:spcBef>
              <a:buClr>
                <a:schemeClr val="dk1"/>
              </a:buClr>
              <a:buSzPct val="25000"/>
              <a:buFont typeface="Arial"/>
              <a:buNone/>
            </a:pPr>
            <a:r>
              <a:rPr lang="en-US"/>
              <a:t>“The last type of modeling software is subdivision, or Sub-D mesh modeling and sculpting. If you play video games or watch a lot of movies, you have seen a lot of examples of mesh modeling. These types of modeling softwares are used to create special effects and characters which you might know as “CGI”. Sculptris is a great FREE software to check out if you are interested in character modeling and sculpting.”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US"/>
              <a:t>NOTE: Have the students get their laptops set up and log into Tinkercad.com. Have the TA’s hand out the printed packets of Section 2, 3 &amp; 4. At this point, you’ll want to demo on screen and will need to close this presentation to do that so please make sure you have a copy as well.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4388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1955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7061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5183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1" name="Shape 35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0" name="Shape 37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9" name="Shape 37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8" name="Shape 39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9" name="Shape 55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US" b="1" i="1"/>
              <a:t>Below is a script, but feel free to paraphrase or say in your own words:</a:t>
            </a:r>
          </a:p>
          <a:p>
            <a:pPr marL="0" marR="0" lvl="0" indent="0" algn="l" rtl="0">
              <a:spcBef>
                <a:spcPts val="0"/>
              </a:spcBef>
              <a:buClr>
                <a:schemeClr val="dk1"/>
              </a:buClr>
              <a:buSzPct val="25000"/>
              <a:buFont typeface="Arial"/>
              <a:buNone/>
            </a:pPr>
            <a:endParaRPr b="1" i="1"/>
          </a:p>
          <a:p>
            <a:pPr marL="0" marR="0" lvl="0" indent="0" algn="l" rtl="0">
              <a:spcBef>
                <a:spcPts val="0"/>
              </a:spcBef>
              <a:buClr>
                <a:schemeClr val="dk1"/>
              </a:buClr>
              <a:buSzPct val="25000"/>
              <a:buFont typeface="Arial"/>
              <a:buNone/>
            </a:pPr>
            <a:r>
              <a:rPr lang="en-US"/>
              <a:t>“This is an advertisement from the fashion brand, Louis Vuitton, who makes high-end handbags and accessories. This is just one image from their Series 4 ad campaign which uses 3D technology to create everything you see in this image, including the “human” model, her clothing and her accessories. This is an example of how the fashion industry is beginning to use 3D to engage with their customers.”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1" name="Shape 35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27119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4" name="Shape 42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8" name="Shape 43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9" name="Shape 44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6" name="Shape 46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1" name="Shape 50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8" name="Shape 51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3" name="Shape 53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3" name="Shape 53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21975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b="1" i="1"/>
              <a:t>Below is a script, but feel free to paraphrase or say in your own words:</a:t>
            </a:r>
          </a:p>
          <a:p>
            <a:pPr lvl="0" indent="0" rtl="0">
              <a:spcBef>
                <a:spcPts val="0"/>
              </a:spcBef>
              <a:buClr>
                <a:schemeClr val="dk1"/>
              </a:buClr>
              <a:buSzPct val="25000"/>
              <a:buFont typeface="Arial"/>
              <a:buNone/>
            </a:pPr>
            <a:endParaRPr b="1" i="1"/>
          </a:p>
          <a:p>
            <a:pPr lvl="0" indent="0" rtl="0">
              <a:spcBef>
                <a:spcPts val="0"/>
              </a:spcBef>
              <a:buClr>
                <a:schemeClr val="dk1"/>
              </a:buClr>
              <a:buSzPct val="25000"/>
              <a:buFont typeface="Arial"/>
              <a:buNone/>
            </a:pPr>
            <a:r>
              <a:rPr lang="en-US"/>
              <a:t>“3D Technology is used fashion and related industries like athletics and jewelry. In these examples you can see how Coach has created a 3D model of a handbag where customers can go online and create their own customized design. New Balance is using 3D printing in production to create 3D printed shoe soles which can be customized for the perfect fit and performance. The jewelry industry adopted 3D technology early on and use it to replace a very time consuming part of the design process.”</a:t>
            </a:r>
          </a:p>
          <a:p>
            <a:pPr lvl="0" indent="0" rtl="0">
              <a:spcBef>
                <a:spcPts val="0"/>
              </a:spcBef>
              <a:buClr>
                <a:schemeClr val="dk1"/>
              </a:buClr>
              <a:buSzPct val="25000"/>
              <a:buFont typeface="Arial"/>
              <a:buNone/>
            </a:pPr>
            <a:endParaRPr/>
          </a:p>
          <a:p>
            <a:pPr lvl="0" indent="0" rtl="0">
              <a:spcBef>
                <a:spcPts val="0"/>
              </a:spcBef>
              <a:buClr>
                <a:schemeClr val="dk1"/>
              </a:buClr>
              <a:buSzPct val="25000"/>
              <a:buFont typeface="Arial"/>
              <a:buNone/>
            </a:pPr>
            <a:r>
              <a:rPr lang="en-US" i="1"/>
              <a:t>(Explained in greater detail on next slide.)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b="1" i="1" dirty="0"/>
              <a:t>Below is a script, but feel free to paraphrase or say in your own words:</a:t>
            </a:r>
          </a:p>
          <a:p>
            <a:pPr lvl="0" indent="0" rtl="0">
              <a:spcBef>
                <a:spcPts val="0"/>
              </a:spcBef>
              <a:buClr>
                <a:schemeClr val="dk1"/>
              </a:buClr>
              <a:buSzPct val="25000"/>
              <a:buFont typeface="Arial"/>
              <a:buNone/>
            </a:pPr>
            <a:endParaRPr b="1" i="1" dirty="0"/>
          </a:p>
          <a:p>
            <a:pPr lvl="0" indent="0" rtl="0">
              <a:spcBef>
                <a:spcPts val="0"/>
              </a:spcBef>
              <a:buClr>
                <a:schemeClr val="dk1"/>
              </a:buClr>
              <a:buSzPct val="25000"/>
              <a:buFont typeface="Arial"/>
              <a:buNone/>
            </a:pPr>
            <a:r>
              <a:rPr lang="en-US" dirty="0"/>
              <a:t>“Prior to the use of 3D printing, jewelers carved wax models by hand. The wax models were then used to create molds to cast metal parts from. 3D printing has allowed jewelers to 3D print those wax models, replacing the time consuming hand carving process. By 3D modeling and printing a wax model instead of hand carving it, you can achieve more consistent designs and can make changes to the designs easily. </a:t>
            </a:r>
          </a:p>
          <a:p>
            <a:pPr lvl="0" indent="0" rtl="0">
              <a:spcBef>
                <a:spcPts val="0"/>
              </a:spcBef>
              <a:buClr>
                <a:schemeClr val="dk1"/>
              </a:buClr>
              <a:buSzPct val="25000"/>
              <a:buFont typeface="Arial"/>
              <a:buNone/>
            </a:pPr>
            <a:endParaRPr dirty="0"/>
          </a:p>
          <a:p>
            <a:pPr lvl="0" indent="0" rtl="0">
              <a:spcBef>
                <a:spcPts val="0"/>
              </a:spcBef>
              <a:buClr>
                <a:schemeClr val="dk1"/>
              </a:buClr>
              <a:buSzPct val="25000"/>
              <a:buFont typeface="Arial"/>
              <a:buNone/>
            </a:pPr>
            <a:r>
              <a:rPr lang="en-US" dirty="0"/>
              <a:t>After we complete the lesson on modeling a bangle, I will show you how to utilize online 3D printing services which utilize this common jewelry manufacturing process to create your own jewelry in the same way that professional jewelry designers do.”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b="1" i="1"/>
              <a:t>Below is a script, but feel free to paraphrase or say in your own words:</a:t>
            </a:r>
          </a:p>
          <a:p>
            <a:pPr lvl="0" indent="0" rtl="0">
              <a:spcBef>
                <a:spcPts val="0"/>
              </a:spcBef>
              <a:buClr>
                <a:schemeClr val="dk1"/>
              </a:buClr>
              <a:buSzPct val="25000"/>
              <a:buFont typeface="Arial"/>
              <a:buNone/>
            </a:pPr>
            <a:endParaRPr b="1" i="1"/>
          </a:p>
          <a:p>
            <a:pPr lvl="0" indent="0" rtl="0">
              <a:spcBef>
                <a:spcPts val="0"/>
              </a:spcBef>
              <a:buClr>
                <a:schemeClr val="dk1"/>
              </a:buClr>
              <a:buSzPct val="25000"/>
              <a:buFont typeface="Arial"/>
              <a:buNone/>
            </a:pPr>
            <a:r>
              <a:rPr lang="en-US"/>
              <a:t>“You may be familiar with this desktop 3D printer. There are hundreds of 3D printer models which are relatively inexpensive and you may have seen 3D printers like this in your school’s makerspace. This is a very common type of 3D printer technology, knows as “FDM”. FDM printers are similar to a glue gun in that there is a single strand of plastic on a spool which is fed into the printer nozzle which is heated up and extruded while the print nozzle moves around the print tray, creating a 3-dimensional part.”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b="1" i="1"/>
              <a:t>Below is a script, but feel free to paraphrase or say in your own words:</a:t>
            </a:r>
          </a:p>
          <a:p>
            <a:pPr lvl="0" indent="0" rtl="0">
              <a:spcBef>
                <a:spcPts val="0"/>
              </a:spcBef>
              <a:buClr>
                <a:schemeClr val="dk1"/>
              </a:buClr>
              <a:buSzPct val="25000"/>
              <a:buFont typeface="Arial"/>
              <a:buNone/>
            </a:pPr>
            <a:endParaRPr b="1" i="1"/>
          </a:p>
          <a:p>
            <a:pPr lvl="0" indent="0" rtl="0">
              <a:spcBef>
                <a:spcPts val="0"/>
              </a:spcBef>
              <a:buClr>
                <a:schemeClr val="dk1"/>
              </a:buClr>
              <a:buSzPct val="25000"/>
              <a:buFont typeface="Arial"/>
              <a:buNone/>
            </a:pPr>
            <a:r>
              <a:rPr lang="en-US"/>
              <a:t>“While FDM 3D printers have only been around for a little over a decade, SLA printers have been around much longer. SLA was invented in 1986 and originally was used commercially for manufacturing. SLA 3D printing can be compared to 2D printing in that thin layers of plastic are stacked on top of each other, slowly building a 3D part. SLA printing creates the highest quality 3D models.”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b="1" i="1"/>
              <a:t>Below is a script, but feel free to paraphrase or say in your own words:</a:t>
            </a:r>
          </a:p>
          <a:p>
            <a:pPr lvl="0" indent="0" rtl="0">
              <a:spcBef>
                <a:spcPts val="0"/>
              </a:spcBef>
              <a:buClr>
                <a:schemeClr val="dk1"/>
              </a:buClr>
              <a:buSzPct val="25000"/>
              <a:buFont typeface="Arial"/>
              <a:buNone/>
            </a:pPr>
            <a:endParaRPr b="1" i="1"/>
          </a:p>
          <a:p>
            <a:pPr lvl="0" indent="0" rtl="0">
              <a:spcBef>
                <a:spcPts val="0"/>
              </a:spcBef>
              <a:buClr>
                <a:schemeClr val="dk1"/>
              </a:buClr>
              <a:buSzPct val="25000"/>
              <a:buFont typeface="Arial"/>
              <a:buNone/>
            </a:pPr>
            <a:r>
              <a:rPr lang="en-US"/>
              <a:t>“Before we can 3D print a part, we have to create a 3D model. This is what we will learn to do today!</a:t>
            </a:r>
          </a:p>
          <a:p>
            <a:pPr lvl="0" indent="0" rtl="0">
              <a:spcBef>
                <a:spcPts val="0"/>
              </a:spcBef>
              <a:buClr>
                <a:schemeClr val="dk1"/>
              </a:buClr>
              <a:buSzPct val="25000"/>
              <a:buFont typeface="Arial"/>
              <a:buNone/>
            </a:pPr>
            <a:endParaRPr/>
          </a:p>
          <a:p>
            <a:pPr lvl="0" indent="0" rtl="0">
              <a:spcBef>
                <a:spcPts val="0"/>
              </a:spcBef>
              <a:buClr>
                <a:schemeClr val="dk1"/>
              </a:buClr>
              <a:buSzPct val="25000"/>
              <a:buFont typeface="Arial"/>
              <a:buNone/>
            </a:pPr>
            <a:r>
              <a:rPr lang="en-US"/>
              <a:t>There are three common types of 3D modeling softwares. Each of three types of software have different types of designs that they are best suited for. If you decide you want to pursue your learning in 3D modeling, you should decide which type of modeling software to learn based on what type of designs you want to make.</a:t>
            </a:r>
          </a:p>
          <a:p>
            <a:pPr lvl="0" indent="0" rtl="0">
              <a:spcBef>
                <a:spcPts val="0"/>
              </a:spcBef>
              <a:buClr>
                <a:schemeClr val="dk1"/>
              </a:buClr>
              <a:buSzPct val="25000"/>
              <a:buFont typeface="Arial"/>
              <a:buNone/>
            </a:pPr>
            <a:endParaRPr/>
          </a:p>
          <a:p>
            <a:pPr lvl="0" indent="0" rtl="0">
              <a:spcBef>
                <a:spcPts val="0"/>
              </a:spcBef>
              <a:buClr>
                <a:schemeClr val="dk1"/>
              </a:buClr>
              <a:buSzPct val="25000"/>
              <a:buFont typeface="Arial"/>
              <a:buNone/>
            </a:pPr>
            <a:r>
              <a:rPr lang="en-US"/>
              <a:t>Our first modeling software is SURFACE modeling. Surface modeling uses surfaces which are digitally stitched together to create solid shapes with volume. Some examples of 3D surface modeling software is Rhino 3D and Alias.”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lvl="0" indent="0" rtl="0">
              <a:spcBef>
                <a:spcPts val="0"/>
              </a:spcBef>
              <a:buClr>
                <a:schemeClr val="dk1"/>
              </a:buClr>
              <a:buSzPct val="25000"/>
              <a:buFont typeface="Arial"/>
              <a:buNone/>
            </a:pPr>
            <a:r>
              <a:rPr lang="en-US" b="1" i="1"/>
              <a:t>Below is a script, but feel free to paraphrase or say in your own words:</a:t>
            </a:r>
          </a:p>
          <a:p>
            <a:pPr lvl="0" indent="0" rtl="0">
              <a:spcBef>
                <a:spcPts val="0"/>
              </a:spcBef>
              <a:buClr>
                <a:schemeClr val="dk1"/>
              </a:buClr>
              <a:buSzPct val="25000"/>
              <a:buFont typeface="Arial"/>
              <a:buNone/>
            </a:pPr>
            <a:endParaRPr b="1" i="1"/>
          </a:p>
          <a:p>
            <a:pPr lvl="0" indent="0" rtl="0">
              <a:spcBef>
                <a:spcPts val="0"/>
              </a:spcBef>
              <a:buClr>
                <a:schemeClr val="dk1"/>
              </a:buClr>
              <a:buSzPct val="25000"/>
              <a:buFont typeface="Arial"/>
              <a:buNone/>
            </a:pPr>
            <a:r>
              <a:rPr lang="en-US"/>
              <a:t>“The next type of modeling software is SOLID modeling. Solid modeling uses solid shapes which are combined to create complex solid models. Tinkercad, which we will be using today is an example of a solid modeling software. Other examples are Fusion 360 and Solidworks.”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3600" b="1">
                <a:solidFill>
                  <a:schemeClr val="dk1"/>
                </a:solidFill>
              </a:defRPr>
            </a:lvl2pPr>
            <a:lvl3pPr lvl="2" indent="0">
              <a:spcBef>
                <a:spcPts val="0"/>
              </a:spcBef>
              <a:buClr>
                <a:schemeClr val="dk1"/>
              </a:buClr>
              <a:buFont typeface="Arial"/>
              <a:buNone/>
              <a:defRPr sz="3600" b="1">
                <a:solidFill>
                  <a:schemeClr val="dk1"/>
                </a:solidFill>
              </a:defRPr>
            </a:lvl3pPr>
            <a:lvl4pPr lvl="3" indent="0">
              <a:spcBef>
                <a:spcPts val="0"/>
              </a:spcBef>
              <a:buClr>
                <a:schemeClr val="dk1"/>
              </a:buClr>
              <a:buFont typeface="Arial"/>
              <a:buNone/>
              <a:defRPr sz="3600" b="1">
                <a:solidFill>
                  <a:schemeClr val="dk1"/>
                </a:solidFill>
              </a:defRPr>
            </a:lvl4pPr>
            <a:lvl5pPr lvl="4" indent="0">
              <a:spcBef>
                <a:spcPts val="0"/>
              </a:spcBef>
              <a:buClr>
                <a:schemeClr val="dk1"/>
              </a:buClr>
              <a:buFont typeface="Arial"/>
              <a:buNone/>
              <a:defRPr sz="3600" b="1">
                <a:solidFill>
                  <a:schemeClr val="dk1"/>
                </a:solidFill>
              </a:defRPr>
            </a:lvl5pPr>
            <a:lvl6pPr lvl="5" indent="0">
              <a:spcBef>
                <a:spcPts val="0"/>
              </a:spcBef>
              <a:buClr>
                <a:schemeClr val="dk1"/>
              </a:buClr>
              <a:buFont typeface="Arial"/>
              <a:buNone/>
              <a:defRPr sz="3600" b="1">
                <a:solidFill>
                  <a:schemeClr val="dk1"/>
                </a:solidFill>
              </a:defRPr>
            </a:lvl6pPr>
            <a:lvl7pPr lvl="6" indent="0">
              <a:spcBef>
                <a:spcPts val="0"/>
              </a:spcBef>
              <a:buClr>
                <a:schemeClr val="dk1"/>
              </a:buClr>
              <a:buFont typeface="Arial"/>
              <a:buNone/>
              <a:defRPr sz="3600" b="1">
                <a:solidFill>
                  <a:schemeClr val="dk1"/>
                </a:solidFill>
              </a:defRPr>
            </a:lvl7pPr>
            <a:lvl8pPr lvl="7" indent="0">
              <a:spcBef>
                <a:spcPts val="0"/>
              </a:spcBef>
              <a:buClr>
                <a:schemeClr val="dk1"/>
              </a:buClr>
              <a:buFont typeface="Arial"/>
              <a:buNone/>
              <a:defRPr sz="3600" b="1">
                <a:solidFill>
                  <a:schemeClr val="dk1"/>
                </a:solidFill>
              </a:defRPr>
            </a:lvl8pPr>
            <a:lvl9pPr lvl="8" indent="0">
              <a:spcBef>
                <a:spcPts val="0"/>
              </a:spcBef>
              <a:buClr>
                <a:schemeClr val="dk1"/>
              </a:buClr>
              <a:buFont typeface="Arial"/>
              <a:buNone/>
              <a:defRPr sz="3600" b="1">
                <a:solidFill>
                  <a:schemeClr val="dk1"/>
                </a:solidFill>
              </a:defRPr>
            </a:lvl9pPr>
          </a:lstStyle>
          <a:p>
            <a:endParaRPr/>
          </a:p>
        </p:txBody>
      </p:sp>
      <p:sp>
        <p:nvSpPr>
          <p:cNvPr id="11" name="Shape 11"/>
          <p:cNvSpPr txBox="1">
            <a:spLocks noGrp="1"/>
          </p:cNvSpPr>
          <p:nvPr>
            <p:ph type="body" idx="1"/>
          </p:nvPr>
        </p:nvSpPr>
        <p:spPr>
          <a:xfrm>
            <a:off x="457200" y="1200150"/>
            <a:ext cx="8229600" cy="3725699"/>
          </a:xfrm>
          <a:prstGeom prst="rect">
            <a:avLst/>
          </a:prstGeom>
          <a:noFill/>
          <a:ln>
            <a:noFill/>
          </a:ln>
        </p:spPr>
        <p:txBody>
          <a:bodyPr wrap="square" lIns="91425" tIns="91425" rIns="91425" bIns="91425" anchor="t" anchorCtr="0"/>
          <a:lstStyle>
            <a:lvl1pPr marL="0" marR="0" lvl="0" indent="190500" algn="l" rtl="0">
              <a:lnSpc>
                <a:spcPct val="100000"/>
              </a:lnSpc>
              <a:spcBef>
                <a:spcPts val="0"/>
              </a:spcBef>
              <a:spcAft>
                <a:spcPts val="0"/>
              </a:spcAft>
              <a:buClr>
                <a:srgbClr val="000000"/>
              </a:buClr>
              <a:buSzPct val="100000"/>
              <a:buFont typeface="Arial"/>
              <a:buChar char="●"/>
              <a:defRPr sz="3000" b="0" i="0" u="none" strike="noStrike" cap="none">
                <a:solidFill>
                  <a:srgbClr val="000000"/>
                </a:solidFill>
                <a:latin typeface="Arial"/>
                <a:ea typeface="Arial"/>
                <a:cs typeface="Arial"/>
                <a:sym typeface="Arial"/>
              </a:defRPr>
            </a:lvl1pPr>
            <a:lvl2pPr marL="0" marR="0" lvl="1" indent="152400" algn="l" rtl="0">
              <a:lnSpc>
                <a:spcPct val="100000"/>
              </a:lnSpc>
              <a:spcBef>
                <a:spcPts val="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0" marR="0" lvl="2" indent="152400" algn="l" rtl="0">
              <a:lnSpc>
                <a:spcPct val="100000"/>
              </a:lnSpc>
              <a:spcBef>
                <a:spcPts val="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3pPr>
            <a:lvl4pPr marL="0" marR="0" lvl="3"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0" marR="0" lvl="4"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0" marR="0" lvl="5"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6pPr>
            <a:lvl7pPr marL="0" marR="0" lvl="6"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marL="0" marR="0" lvl="7"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8pPr>
            <a:lvl9pPr marL="0" marR="0" lvl="8"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556791" y="4749850"/>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subTitle" idx="1"/>
          </p:nvPr>
        </p:nvSpPr>
        <p:spPr>
          <a:xfrm>
            <a:off x="685800" y="2840053"/>
            <a:ext cx="7772400" cy="78479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9pPr>
          </a:lstStyle>
          <a:p>
            <a:endParaRPr/>
          </a:p>
        </p:txBody>
      </p:sp>
      <p:sp>
        <p:nvSpPr>
          <p:cNvPr id="15" name="Shape 15"/>
          <p:cNvSpPr txBox="1">
            <a:spLocks noGrp="1"/>
          </p:cNvSpPr>
          <p:nvPr>
            <p:ph type="ctrTitle"/>
          </p:nvPr>
        </p:nvSpPr>
        <p:spPr>
          <a:xfrm>
            <a:off x="685800" y="1583342"/>
            <a:ext cx="7772400" cy="1159799"/>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800" b="1"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800" b="1">
                <a:solidFill>
                  <a:schemeClr val="dk1"/>
                </a:solidFill>
              </a:defRPr>
            </a:lvl2pPr>
            <a:lvl3pPr lvl="2" indent="0" algn="ctr">
              <a:spcBef>
                <a:spcPts val="0"/>
              </a:spcBef>
              <a:buClr>
                <a:schemeClr val="dk1"/>
              </a:buClr>
              <a:buFont typeface="Arial"/>
              <a:buNone/>
              <a:defRPr sz="4800" b="1">
                <a:solidFill>
                  <a:schemeClr val="dk1"/>
                </a:solidFill>
              </a:defRPr>
            </a:lvl3pPr>
            <a:lvl4pPr lvl="3" indent="0" algn="ctr">
              <a:spcBef>
                <a:spcPts val="0"/>
              </a:spcBef>
              <a:buClr>
                <a:schemeClr val="dk1"/>
              </a:buClr>
              <a:buFont typeface="Arial"/>
              <a:buNone/>
              <a:defRPr sz="4800" b="1">
                <a:solidFill>
                  <a:schemeClr val="dk1"/>
                </a:solidFill>
              </a:defRPr>
            </a:lvl4pPr>
            <a:lvl5pPr lvl="4" indent="0" algn="ctr">
              <a:spcBef>
                <a:spcPts val="0"/>
              </a:spcBef>
              <a:buClr>
                <a:schemeClr val="dk1"/>
              </a:buClr>
              <a:buFont typeface="Arial"/>
              <a:buNone/>
              <a:defRPr sz="4800" b="1">
                <a:solidFill>
                  <a:schemeClr val="dk1"/>
                </a:solidFill>
              </a:defRPr>
            </a:lvl5pPr>
            <a:lvl6pPr lvl="5" indent="0" algn="ctr">
              <a:spcBef>
                <a:spcPts val="0"/>
              </a:spcBef>
              <a:buClr>
                <a:schemeClr val="dk1"/>
              </a:buClr>
              <a:buFont typeface="Arial"/>
              <a:buNone/>
              <a:defRPr sz="4800" b="1">
                <a:solidFill>
                  <a:schemeClr val="dk1"/>
                </a:solidFill>
              </a:defRPr>
            </a:lvl6pPr>
            <a:lvl7pPr lvl="6" indent="0" algn="ctr">
              <a:spcBef>
                <a:spcPts val="0"/>
              </a:spcBef>
              <a:buClr>
                <a:schemeClr val="dk1"/>
              </a:buClr>
              <a:buFont typeface="Arial"/>
              <a:buNone/>
              <a:defRPr sz="4800" b="1">
                <a:solidFill>
                  <a:schemeClr val="dk1"/>
                </a:solidFill>
              </a:defRPr>
            </a:lvl7pPr>
            <a:lvl8pPr lvl="7" indent="0" algn="ctr">
              <a:spcBef>
                <a:spcPts val="0"/>
              </a:spcBef>
              <a:buClr>
                <a:schemeClr val="dk1"/>
              </a:buClr>
              <a:buFont typeface="Arial"/>
              <a:buNone/>
              <a:defRPr sz="4800" b="1">
                <a:solidFill>
                  <a:schemeClr val="dk1"/>
                </a:solidFill>
              </a:defRPr>
            </a:lvl8pPr>
            <a:lvl9pPr lvl="8" indent="0" algn="ctr">
              <a:spcBef>
                <a:spcPts val="0"/>
              </a:spcBef>
              <a:buClr>
                <a:schemeClr val="dk1"/>
              </a:buClr>
              <a:buFont typeface="Arial"/>
              <a:buNone/>
              <a:defRPr sz="4800" b="1">
                <a:solidFill>
                  <a:schemeClr val="dk1"/>
                </a:solidFill>
              </a:defRPr>
            </a:lvl9pPr>
          </a:lstStyle>
          <a:p>
            <a:endParaRPr/>
          </a:p>
        </p:txBody>
      </p:sp>
      <p:sp>
        <p:nvSpPr>
          <p:cNvPr id="16" name="Shape 16"/>
          <p:cNvSpPr txBox="1">
            <a:spLocks noGrp="1"/>
          </p:cNvSpPr>
          <p:nvPr>
            <p:ph type="sldNum" idx="12"/>
          </p:nvPr>
        </p:nvSpPr>
        <p:spPr>
          <a:xfrm>
            <a:off x="8556791" y="4749850"/>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3600" b="1">
                <a:solidFill>
                  <a:schemeClr val="dk1"/>
                </a:solidFill>
              </a:defRPr>
            </a:lvl2pPr>
            <a:lvl3pPr lvl="2" indent="0">
              <a:spcBef>
                <a:spcPts val="0"/>
              </a:spcBef>
              <a:buClr>
                <a:schemeClr val="dk1"/>
              </a:buClr>
              <a:buFont typeface="Arial"/>
              <a:buNone/>
              <a:defRPr sz="3600" b="1">
                <a:solidFill>
                  <a:schemeClr val="dk1"/>
                </a:solidFill>
              </a:defRPr>
            </a:lvl3pPr>
            <a:lvl4pPr lvl="3" indent="0">
              <a:spcBef>
                <a:spcPts val="0"/>
              </a:spcBef>
              <a:buClr>
                <a:schemeClr val="dk1"/>
              </a:buClr>
              <a:buFont typeface="Arial"/>
              <a:buNone/>
              <a:defRPr sz="3600" b="1">
                <a:solidFill>
                  <a:schemeClr val="dk1"/>
                </a:solidFill>
              </a:defRPr>
            </a:lvl4pPr>
            <a:lvl5pPr lvl="4" indent="0">
              <a:spcBef>
                <a:spcPts val="0"/>
              </a:spcBef>
              <a:buClr>
                <a:schemeClr val="dk1"/>
              </a:buClr>
              <a:buFont typeface="Arial"/>
              <a:buNone/>
              <a:defRPr sz="3600" b="1">
                <a:solidFill>
                  <a:schemeClr val="dk1"/>
                </a:solidFill>
              </a:defRPr>
            </a:lvl5pPr>
            <a:lvl6pPr lvl="5" indent="0">
              <a:spcBef>
                <a:spcPts val="0"/>
              </a:spcBef>
              <a:buClr>
                <a:schemeClr val="dk1"/>
              </a:buClr>
              <a:buFont typeface="Arial"/>
              <a:buNone/>
              <a:defRPr sz="3600" b="1">
                <a:solidFill>
                  <a:schemeClr val="dk1"/>
                </a:solidFill>
              </a:defRPr>
            </a:lvl6pPr>
            <a:lvl7pPr lvl="6" indent="0">
              <a:spcBef>
                <a:spcPts val="0"/>
              </a:spcBef>
              <a:buClr>
                <a:schemeClr val="dk1"/>
              </a:buClr>
              <a:buFont typeface="Arial"/>
              <a:buNone/>
              <a:defRPr sz="3600" b="1">
                <a:solidFill>
                  <a:schemeClr val="dk1"/>
                </a:solidFill>
              </a:defRPr>
            </a:lvl7pPr>
            <a:lvl8pPr lvl="7" indent="0">
              <a:spcBef>
                <a:spcPts val="0"/>
              </a:spcBef>
              <a:buClr>
                <a:schemeClr val="dk1"/>
              </a:buClr>
              <a:buFont typeface="Arial"/>
              <a:buNone/>
              <a:defRPr sz="3600" b="1">
                <a:solidFill>
                  <a:schemeClr val="dk1"/>
                </a:solidFill>
              </a:defRPr>
            </a:lvl8pPr>
            <a:lvl9pPr lvl="8" indent="0">
              <a:spcBef>
                <a:spcPts val="0"/>
              </a:spcBef>
              <a:buClr>
                <a:schemeClr val="dk1"/>
              </a:buClr>
              <a:buFont typeface="Arial"/>
              <a:buNone/>
              <a:defRPr sz="3600" b="1">
                <a:solidFill>
                  <a:schemeClr val="dk1"/>
                </a:solidFill>
              </a:defRPr>
            </a:lvl9pPr>
          </a:lstStyle>
          <a:p>
            <a:endParaRPr/>
          </a:p>
        </p:txBody>
      </p:sp>
      <p:sp>
        <p:nvSpPr>
          <p:cNvPr id="19" name="Shape 19"/>
          <p:cNvSpPr txBox="1">
            <a:spLocks noGrp="1"/>
          </p:cNvSpPr>
          <p:nvPr>
            <p:ph type="body" idx="1"/>
          </p:nvPr>
        </p:nvSpPr>
        <p:spPr>
          <a:xfrm>
            <a:off x="457200" y="1200150"/>
            <a:ext cx="3994500" cy="3725699"/>
          </a:xfrm>
          <a:prstGeom prst="rect">
            <a:avLst/>
          </a:prstGeom>
          <a:noFill/>
          <a:ln>
            <a:noFill/>
          </a:ln>
        </p:spPr>
        <p:txBody>
          <a:bodyPr wrap="square" lIns="91425" tIns="91425" rIns="91425" bIns="91425" anchor="t" anchorCtr="0"/>
          <a:lstStyle>
            <a:lvl1pPr marL="0" marR="0" lvl="0" indent="190500" algn="l" rtl="0">
              <a:lnSpc>
                <a:spcPct val="100000"/>
              </a:lnSpc>
              <a:spcBef>
                <a:spcPts val="0"/>
              </a:spcBef>
              <a:spcAft>
                <a:spcPts val="0"/>
              </a:spcAft>
              <a:buClr>
                <a:srgbClr val="000000"/>
              </a:buClr>
              <a:buSzPct val="100000"/>
              <a:buFont typeface="Arial"/>
              <a:buChar char="●"/>
              <a:defRPr sz="3000" b="0" i="0" u="none" strike="noStrike" cap="none">
                <a:solidFill>
                  <a:srgbClr val="000000"/>
                </a:solidFill>
                <a:latin typeface="Arial"/>
                <a:ea typeface="Arial"/>
                <a:cs typeface="Arial"/>
                <a:sym typeface="Arial"/>
              </a:defRPr>
            </a:lvl1pPr>
            <a:lvl2pPr marL="0" marR="0" lvl="1" indent="152400" algn="l" rtl="0">
              <a:lnSpc>
                <a:spcPct val="100000"/>
              </a:lnSpc>
              <a:spcBef>
                <a:spcPts val="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0" marR="0" lvl="2" indent="152400" algn="l" rtl="0">
              <a:lnSpc>
                <a:spcPct val="100000"/>
              </a:lnSpc>
              <a:spcBef>
                <a:spcPts val="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3pPr>
            <a:lvl4pPr marL="0" marR="0" lvl="3"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0" marR="0" lvl="4"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0" marR="0" lvl="5"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6pPr>
            <a:lvl7pPr marL="0" marR="0" lvl="6"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marL="0" marR="0" lvl="7"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8pPr>
            <a:lvl9pPr marL="0" marR="0" lvl="8"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20" name="Shape 20"/>
          <p:cNvSpPr txBox="1">
            <a:spLocks noGrp="1"/>
          </p:cNvSpPr>
          <p:nvPr>
            <p:ph type="body" idx="2"/>
          </p:nvPr>
        </p:nvSpPr>
        <p:spPr>
          <a:xfrm>
            <a:off x="4692273" y="1200150"/>
            <a:ext cx="3994500" cy="3725699"/>
          </a:xfrm>
          <a:prstGeom prst="rect">
            <a:avLst/>
          </a:prstGeom>
          <a:noFill/>
          <a:ln>
            <a:noFill/>
          </a:ln>
        </p:spPr>
        <p:txBody>
          <a:bodyPr wrap="square" lIns="91425" tIns="91425" rIns="91425" bIns="91425" anchor="t" anchorCtr="0"/>
          <a:lstStyle>
            <a:lvl1pPr marL="0" marR="0" lvl="0" indent="190500" algn="l" rtl="0">
              <a:lnSpc>
                <a:spcPct val="100000"/>
              </a:lnSpc>
              <a:spcBef>
                <a:spcPts val="0"/>
              </a:spcBef>
              <a:spcAft>
                <a:spcPts val="0"/>
              </a:spcAft>
              <a:buClr>
                <a:srgbClr val="000000"/>
              </a:buClr>
              <a:buSzPct val="100000"/>
              <a:buFont typeface="Arial"/>
              <a:buChar char="●"/>
              <a:defRPr sz="3000" b="0" i="0" u="none" strike="noStrike" cap="none">
                <a:solidFill>
                  <a:srgbClr val="000000"/>
                </a:solidFill>
                <a:latin typeface="Arial"/>
                <a:ea typeface="Arial"/>
                <a:cs typeface="Arial"/>
                <a:sym typeface="Arial"/>
              </a:defRPr>
            </a:lvl1pPr>
            <a:lvl2pPr marL="0" marR="0" lvl="1" indent="152400" algn="l" rtl="0">
              <a:lnSpc>
                <a:spcPct val="100000"/>
              </a:lnSpc>
              <a:spcBef>
                <a:spcPts val="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0" marR="0" lvl="2" indent="152400" algn="l" rtl="0">
              <a:lnSpc>
                <a:spcPct val="100000"/>
              </a:lnSpc>
              <a:spcBef>
                <a:spcPts val="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3pPr>
            <a:lvl4pPr marL="0" marR="0" lvl="3"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0" marR="0" lvl="4"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0" marR="0" lvl="5"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6pPr>
            <a:lvl7pPr marL="0" marR="0" lvl="6"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marL="0" marR="0" lvl="7"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8pPr>
            <a:lvl9pPr marL="0" marR="0" lvl="8" indent="114300" algn="l" rtl="0">
              <a:lnSpc>
                <a:spcPct val="100000"/>
              </a:lnSpc>
              <a:spcBef>
                <a:spcPts val="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21" name="Shape 21"/>
          <p:cNvSpPr txBox="1">
            <a:spLocks noGrp="1"/>
          </p:cNvSpPr>
          <p:nvPr>
            <p:ph type="sldNum" idx="12"/>
          </p:nvPr>
        </p:nvSpPr>
        <p:spPr>
          <a:xfrm>
            <a:off x="8556791" y="4749850"/>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3600" b="1">
                <a:solidFill>
                  <a:schemeClr val="dk1"/>
                </a:solidFill>
              </a:defRPr>
            </a:lvl2pPr>
            <a:lvl3pPr lvl="2" indent="0">
              <a:spcBef>
                <a:spcPts val="0"/>
              </a:spcBef>
              <a:buClr>
                <a:schemeClr val="dk1"/>
              </a:buClr>
              <a:buFont typeface="Arial"/>
              <a:buNone/>
              <a:defRPr sz="3600" b="1">
                <a:solidFill>
                  <a:schemeClr val="dk1"/>
                </a:solidFill>
              </a:defRPr>
            </a:lvl3pPr>
            <a:lvl4pPr lvl="3" indent="0">
              <a:spcBef>
                <a:spcPts val="0"/>
              </a:spcBef>
              <a:buClr>
                <a:schemeClr val="dk1"/>
              </a:buClr>
              <a:buFont typeface="Arial"/>
              <a:buNone/>
              <a:defRPr sz="3600" b="1">
                <a:solidFill>
                  <a:schemeClr val="dk1"/>
                </a:solidFill>
              </a:defRPr>
            </a:lvl4pPr>
            <a:lvl5pPr lvl="4" indent="0">
              <a:spcBef>
                <a:spcPts val="0"/>
              </a:spcBef>
              <a:buClr>
                <a:schemeClr val="dk1"/>
              </a:buClr>
              <a:buFont typeface="Arial"/>
              <a:buNone/>
              <a:defRPr sz="3600" b="1">
                <a:solidFill>
                  <a:schemeClr val="dk1"/>
                </a:solidFill>
              </a:defRPr>
            </a:lvl5pPr>
            <a:lvl6pPr lvl="5" indent="0">
              <a:spcBef>
                <a:spcPts val="0"/>
              </a:spcBef>
              <a:buClr>
                <a:schemeClr val="dk1"/>
              </a:buClr>
              <a:buFont typeface="Arial"/>
              <a:buNone/>
              <a:defRPr sz="3600" b="1">
                <a:solidFill>
                  <a:schemeClr val="dk1"/>
                </a:solidFill>
              </a:defRPr>
            </a:lvl6pPr>
            <a:lvl7pPr lvl="6" indent="0">
              <a:spcBef>
                <a:spcPts val="0"/>
              </a:spcBef>
              <a:buClr>
                <a:schemeClr val="dk1"/>
              </a:buClr>
              <a:buFont typeface="Arial"/>
              <a:buNone/>
              <a:defRPr sz="3600" b="1">
                <a:solidFill>
                  <a:schemeClr val="dk1"/>
                </a:solidFill>
              </a:defRPr>
            </a:lvl7pPr>
            <a:lvl8pPr lvl="7" indent="0">
              <a:spcBef>
                <a:spcPts val="0"/>
              </a:spcBef>
              <a:buClr>
                <a:schemeClr val="dk1"/>
              </a:buClr>
              <a:buFont typeface="Arial"/>
              <a:buNone/>
              <a:defRPr sz="3600" b="1">
                <a:solidFill>
                  <a:schemeClr val="dk1"/>
                </a:solidFill>
              </a:defRPr>
            </a:lvl8pPr>
            <a:lvl9pPr lvl="8" indent="0">
              <a:spcBef>
                <a:spcPts val="0"/>
              </a:spcBef>
              <a:buClr>
                <a:schemeClr val="dk1"/>
              </a:buClr>
              <a:buFont typeface="Arial"/>
              <a:buNone/>
              <a:defRPr sz="3600" b="1">
                <a:solidFill>
                  <a:schemeClr val="dk1"/>
                </a:solidFill>
              </a:defRPr>
            </a:lvl9pPr>
          </a:lstStyle>
          <a:p>
            <a:endParaRPr/>
          </a:p>
        </p:txBody>
      </p:sp>
      <p:sp>
        <p:nvSpPr>
          <p:cNvPr id="24" name="Shape 24"/>
          <p:cNvSpPr txBox="1">
            <a:spLocks noGrp="1"/>
          </p:cNvSpPr>
          <p:nvPr>
            <p:ph type="sldNum" idx="12"/>
          </p:nvPr>
        </p:nvSpPr>
        <p:spPr>
          <a:xfrm>
            <a:off x="8556791" y="4749850"/>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59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1pPr>
            <a:lvl2pPr marL="0" marR="0" lvl="1" indent="152400" algn="l" rtl="0">
              <a:lnSpc>
                <a:spcPct val="100000"/>
              </a:lnSpc>
              <a:spcBef>
                <a:spcPts val="48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0" marR="0" lvl="2" indent="152400" algn="l" rtl="0">
              <a:lnSpc>
                <a:spcPct val="100000"/>
              </a:lnSpc>
              <a:spcBef>
                <a:spcPts val="48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3pPr>
            <a:lvl4pPr marL="0" marR="0" lvl="3"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0" marR="0" lvl="4"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0" marR="0" lvl="5"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6pPr>
            <a:lvl7pPr marL="0" marR="0" lvl="6"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marL="0" marR="0" lvl="7"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8pPr>
            <a:lvl9pPr marL="0" marR="0" lvl="8"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8556791" y="4749850"/>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0"/>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3600" b="1">
                <a:solidFill>
                  <a:schemeClr val="dk1"/>
                </a:solidFill>
              </a:defRPr>
            </a:lvl2pPr>
            <a:lvl3pPr lvl="2" indent="0">
              <a:spcBef>
                <a:spcPts val="0"/>
              </a:spcBef>
              <a:buClr>
                <a:schemeClr val="dk1"/>
              </a:buClr>
              <a:buFont typeface="Arial"/>
              <a:buNone/>
              <a:defRPr sz="3600" b="1">
                <a:solidFill>
                  <a:schemeClr val="dk1"/>
                </a:solidFill>
              </a:defRPr>
            </a:lvl3pPr>
            <a:lvl4pPr lvl="3" indent="0">
              <a:spcBef>
                <a:spcPts val="0"/>
              </a:spcBef>
              <a:buClr>
                <a:schemeClr val="dk1"/>
              </a:buClr>
              <a:buFont typeface="Arial"/>
              <a:buNone/>
              <a:defRPr sz="3600" b="1">
                <a:solidFill>
                  <a:schemeClr val="dk1"/>
                </a:solidFill>
              </a:defRPr>
            </a:lvl4pPr>
            <a:lvl5pPr lvl="4" indent="0">
              <a:spcBef>
                <a:spcPts val="0"/>
              </a:spcBef>
              <a:buClr>
                <a:schemeClr val="dk1"/>
              </a:buClr>
              <a:buFont typeface="Arial"/>
              <a:buNone/>
              <a:defRPr sz="3600" b="1">
                <a:solidFill>
                  <a:schemeClr val="dk1"/>
                </a:solidFill>
              </a:defRPr>
            </a:lvl5pPr>
            <a:lvl6pPr lvl="5" indent="0">
              <a:spcBef>
                <a:spcPts val="0"/>
              </a:spcBef>
              <a:buClr>
                <a:schemeClr val="dk1"/>
              </a:buClr>
              <a:buFont typeface="Arial"/>
              <a:buNone/>
              <a:defRPr sz="3600" b="1">
                <a:solidFill>
                  <a:schemeClr val="dk1"/>
                </a:solidFill>
              </a:defRPr>
            </a:lvl6pPr>
            <a:lvl7pPr lvl="6" indent="0">
              <a:spcBef>
                <a:spcPts val="0"/>
              </a:spcBef>
              <a:buClr>
                <a:schemeClr val="dk1"/>
              </a:buClr>
              <a:buFont typeface="Arial"/>
              <a:buNone/>
              <a:defRPr sz="3600" b="1">
                <a:solidFill>
                  <a:schemeClr val="dk1"/>
                </a:solidFill>
              </a:defRPr>
            </a:lvl7pPr>
            <a:lvl8pPr lvl="7" indent="0">
              <a:spcBef>
                <a:spcPts val="0"/>
              </a:spcBef>
              <a:buClr>
                <a:schemeClr val="dk1"/>
              </a:buClr>
              <a:buFont typeface="Arial"/>
              <a:buNone/>
              <a:defRPr sz="3600" b="1">
                <a:solidFill>
                  <a:schemeClr val="dk1"/>
                </a:solidFill>
              </a:defRPr>
            </a:lvl8pPr>
            <a:lvl9pPr lvl="8" indent="0">
              <a:spcBef>
                <a:spcPts val="0"/>
              </a:spcBef>
              <a:buClr>
                <a:schemeClr val="dk1"/>
              </a:buClr>
              <a:buFont typeface="Arial"/>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99"/>
          </a:xfrm>
          <a:prstGeom prst="rect">
            <a:avLst/>
          </a:prstGeom>
          <a:noFill/>
          <a:ln>
            <a:noFill/>
          </a:ln>
        </p:spPr>
        <p:txBody>
          <a:bodyPr wrap="square" lIns="91425" tIns="91425" rIns="91425" bIns="91425" anchor="t" anchorCtr="0"/>
          <a:lstStyle>
            <a:lvl1pPr marL="0" marR="0" lvl="0" indent="190500" algn="l" rtl="0">
              <a:lnSpc>
                <a:spcPct val="100000"/>
              </a:lnSpc>
              <a:spcBef>
                <a:spcPts val="600"/>
              </a:spcBef>
              <a:spcAft>
                <a:spcPts val="0"/>
              </a:spcAft>
              <a:buClr>
                <a:srgbClr val="000000"/>
              </a:buClr>
              <a:buSzPct val="100000"/>
              <a:buFont typeface="Arial"/>
              <a:buChar char="●"/>
              <a:defRPr sz="3000" b="0" i="0" u="none" strike="noStrike" cap="none">
                <a:solidFill>
                  <a:srgbClr val="000000"/>
                </a:solidFill>
                <a:latin typeface="Arial"/>
                <a:ea typeface="Arial"/>
                <a:cs typeface="Arial"/>
                <a:sym typeface="Arial"/>
              </a:defRPr>
            </a:lvl1pPr>
            <a:lvl2pPr marL="0" marR="0" lvl="1" indent="152400" algn="l" rtl="0">
              <a:lnSpc>
                <a:spcPct val="100000"/>
              </a:lnSpc>
              <a:spcBef>
                <a:spcPts val="48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2pPr>
            <a:lvl3pPr marL="0" marR="0" lvl="2" indent="152400" algn="l" rtl="0">
              <a:lnSpc>
                <a:spcPct val="100000"/>
              </a:lnSpc>
              <a:spcBef>
                <a:spcPts val="480"/>
              </a:spcBef>
              <a:spcAft>
                <a:spcPts val="0"/>
              </a:spcAft>
              <a:buClr>
                <a:srgbClr val="000000"/>
              </a:buClr>
              <a:buSzPct val="100000"/>
              <a:buFont typeface="Arial"/>
              <a:buChar char="■"/>
              <a:defRPr sz="2400" b="0" i="0" u="none" strike="noStrike" cap="none">
                <a:solidFill>
                  <a:srgbClr val="000000"/>
                </a:solidFill>
                <a:latin typeface="Arial"/>
                <a:ea typeface="Arial"/>
                <a:cs typeface="Arial"/>
                <a:sym typeface="Arial"/>
              </a:defRPr>
            </a:lvl3pPr>
            <a:lvl4pPr marL="0" marR="0" lvl="3"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marL="0" marR="0" lvl="4"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5pPr>
            <a:lvl6pPr marL="0" marR="0" lvl="5"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6pPr>
            <a:lvl7pPr marL="0" marR="0" lvl="6"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marL="0" marR="0" lvl="7"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8pPr>
            <a:lvl9pPr marL="0" marR="0" lvl="8" indent="114300" algn="l" rtl="0">
              <a:lnSpc>
                <a:spcPct val="100000"/>
              </a:lnSpc>
              <a:spcBef>
                <a:spcPts val="36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556791" y="4749850"/>
            <a:ext cx="548699"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300" b="0" i="0" u="none" strike="noStrike" cap="none">
                <a:solidFill>
                  <a:schemeClr val="dk1"/>
                </a:solidFill>
                <a:latin typeface="Arial"/>
                <a:ea typeface="Arial"/>
                <a:cs typeface="Arial"/>
                <a:sym typeface="Arial"/>
              </a:rPr>
              <a:t>‹#›</a:t>
            </a:fld>
            <a:endParaRPr lang="en-US"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tmp"/><Relationship Id="rId7"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tmp"/><Relationship Id="rId5" Type="http://schemas.openxmlformats.org/officeDocument/2006/relationships/image" Target="../media/image18.png"/><Relationship Id="rId4" Type="http://schemas.openxmlformats.org/officeDocument/2006/relationships/image" Target="../media/image17.tmp"/></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tmp"/><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image" Target="../media/image23.tmp"/><Relationship Id="rId4" Type="http://schemas.openxmlformats.org/officeDocument/2006/relationships/image" Target="../media/image22.tmp"/><Relationship Id="rId9" Type="http://schemas.openxmlformats.org/officeDocument/2006/relationships/image" Target="../media/image26.tmp"/></Relationships>
</file>

<file path=ppt/slides/_rels/slide17.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27.tmp"/><Relationship Id="rId7" Type="http://schemas.openxmlformats.org/officeDocument/2006/relationships/image" Target="../media/image31.tmp"/><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tmp"/><Relationship Id="rId5" Type="http://schemas.openxmlformats.org/officeDocument/2006/relationships/image" Target="../media/image29.tmp"/><Relationship Id="rId10" Type="http://schemas.openxmlformats.org/officeDocument/2006/relationships/image" Target="../media/image33.tmp"/><Relationship Id="rId4" Type="http://schemas.openxmlformats.org/officeDocument/2006/relationships/image" Target="../media/image28.tmp"/><Relationship Id="rId9" Type="http://schemas.openxmlformats.org/officeDocument/2006/relationships/image" Target="../media/image32.tmp"/></Relationships>
</file>

<file path=ppt/slides/_rels/slide18.xml.rels><?xml version="1.0" encoding="UTF-8" standalone="yes"?>
<Relationships xmlns="http://schemas.openxmlformats.org/package/2006/relationships"><Relationship Id="rId8" Type="http://schemas.openxmlformats.org/officeDocument/2006/relationships/image" Target="../media/image38.tmp"/><Relationship Id="rId3" Type="http://schemas.openxmlformats.org/officeDocument/2006/relationships/image" Target="../media/image34.tmp"/><Relationship Id="rId7"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tmp"/><Relationship Id="rId5" Type="http://schemas.openxmlformats.org/officeDocument/2006/relationships/image" Target="../media/image36.tmp"/><Relationship Id="rId10" Type="http://schemas.openxmlformats.org/officeDocument/2006/relationships/image" Target="../media/image40.tmp"/><Relationship Id="rId4" Type="http://schemas.openxmlformats.org/officeDocument/2006/relationships/image" Target="../media/image35.tmp"/><Relationship Id="rId9" Type="http://schemas.openxmlformats.org/officeDocument/2006/relationships/image" Target="../media/image39.tmp"/></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tmp"/><Relationship Id="rId7"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4.tmp"/><Relationship Id="rId5" Type="http://schemas.openxmlformats.org/officeDocument/2006/relationships/image" Target="../media/image43.tmp"/><Relationship Id="rId4" Type="http://schemas.openxmlformats.org/officeDocument/2006/relationships/image" Target="../media/image42.tm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tmp"/><Relationship Id="rId3" Type="http://schemas.openxmlformats.org/officeDocument/2006/relationships/image" Target="../media/image46.tmp"/><Relationship Id="rId7"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9.tmp"/><Relationship Id="rId5" Type="http://schemas.openxmlformats.org/officeDocument/2006/relationships/image" Target="../media/image48.tmp"/><Relationship Id="rId4" Type="http://schemas.openxmlformats.org/officeDocument/2006/relationships/image" Target="../media/image47.tmp"/></Relationships>
</file>

<file path=ppt/slides/_rels/slide21.xml.rels><?xml version="1.0" encoding="UTF-8" standalone="yes"?>
<Relationships xmlns="http://schemas.openxmlformats.org/package/2006/relationships"><Relationship Id="rId3" Type="http://schemas.openxmlformats.org/officeDocument/2006/relationships/image" Target="../media/image51.tmp"/><Relationship Id="rId7"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4.tmp"/><Relationship Id="rId5" Type="http://schemas.openxmlformats.org/officeDocument/2006/relationships/image" Target="../media/image53.tmp"/><Relationship Id="rId4" Type="http://schemas.openxmlformats.org/officeDocument/2006/relationships/image" Target="../media/image52.tmp"/></Relationships>
</file>

<file path=ppt/slides/_rels/slide22.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7.tmp"/><Relationship Id="rId5" Type="http://schemas.openxmlformats.org/officeDocument/2006/relationships/image" Target="../media/image1.jpg"/><Relationship Id="rId4" Type="http://schemas.openxmlformats.org/officeDocument/2006/relationships/image" Target="../media/image56.tmp"/></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www.shapeways.com/" TargetMode="Externa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jp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5.tmp"/><Relationship Id="rId4" Type="http://schemas.openxmlformats.org/officeDocument/2006/relationships/image" Target="../media/image74.tmp"/></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4369"/>
        </a:solidFill>
        <a:effectLst/>
      </p:bgPr>
    </p:bg>
    <p:spTree>
      <p:nvGrpSpPr>
        <p:cNvPr id="1" name="Shape 58"/>
        <p:cNvGrpSpPr/>
        <p:nvPr/>
      </p:nvGrpSpPr>
      <p:grpSpPr>
        <a:xfrm>
          <a:off x="0" y="0"/>
          <a:ext cx="0" cy="0"/>
          <a:chOff x="0" y="0"/>
          <a:chExt cx="0" cy="0"/>
        </a:xfrm>
      </p:grpSpPr>
      <p:sp>
        <p:nvSpPr>
          <p:cNvPr id="61" name="Shape 61"/>
          <p:cNvSpPr txBox="1"/>
          <p:nvPr/>
        </p:nvSpPr>
        <p:spPr>
          <a:xfrm>
            <a:off x="1358500" y="824275"/>
            <a:ext cx="6562800" cy="12210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4400" b="1" i="0" u="none" strike="noStrike" cap="none" dirty="0">
                <a:solidFill>
                  <a:schemeClr val="bg1"/>
                </a:solidFill>
                <a:latin typeface="Calibri"/>
                <a:ea typeface="Calibri"/>
                <a:cs typeface="Calibri"/>
                <a:sym typeface="Calibri"/>
              </a:rPr>
              <a:t>Intro to 3D Jewelry Design &amp; 3D Modeling</a:t>
            </a:r>
          </a:p>
          <a:p>
            <a:pPr marL="0" marR="0" lvl="0" indent="0" algn="ctr" rtl="0">
              <a:lnSpc>
                <a:spcPct val="100000"/>
              </a:lnSpc>
              <a:spcBef>
                <a:spcPts val="0"/>
              </a:spcBef>
              <a:spcAft>
                <a:spcPts val="0"/>
              </a:spcAft>
              <a:buClr>
                <a:srgbClr val="000000"/>
              </a:buClr>
              <a:buFont typeface="Arial"/>
              <a:buNone/>
            </a:pPr>
            <a:endParaRPr sz="4400" b="1" i="0" u="none" strike="noStrike" cap="none" dirty="0">
              <a:solidFill>
                <a:schemeClr val="bg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0462A55-48DB-4C94-88FC-CEC4170D97BD}"/>
              </a:ext>
            </a:extLst>
          </p:cNvPr>
          <p:cNvPicPr>
            <a:picLocks noChangeAspect="1"/>
          </p:cNvPicPr>
          <p:nvPr/>
        </p:nvPicPr>
        <p:blipFill>
          <a:blip r:embed="rId3"/>
          <a:stretch>
            <a:fillRect/>
          </a:stretch>
        </p:blipFill>
        <p:spPr>
          <a:xfrm>
            <a:off x="2880360" y="2650123"/>
            <a:ext cx="3383280" cy="19141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grpSp>
        <p:nvGrpSpPr>
          <p:cNvPr id="8" name="Group 7">
            <a:extLst>
              <a:ext uri="{FF2B5EF4-FFF2-40B4-BE49-F238E27FC236}">
                <a16:creationId xmlns:a16="http://schemas.microsoft.com/office/drawing/2014/main" id="{59615485-EFCE-4A97-A818-662D77FF3ABD}"/>
              </a:ext>
            </a:extLst>
          </p:cNvPr>
          <p:cNvGrpSpPr/>
          <p:nvPr/>
        </p:nvGrpSpPr>
        <p:grpSpPr>
          <a:xfrm>
            <a:off x="0" y="-45300"/>
            <a:ext cx="9144000" cy="946800"/>
            <a:chOff x="0" y="-45300"/>
            <a:chExt cx="9144000" cy="946800"/>
          </a:xfrm>
        </p:grpSpPr>
        <p:sp>
          <p:nvSpPr>
            <p:cNvPr id="9" name="Shape 74">
              <a:extLst>
                <a:ext uri="{FF2B5EF4-FFF2-40B4-BE49-F238E27FC236}">
                  <a16:creationId xmlns:a16="http://schemas.microsoft.com/office/drawing/2014/main" id="{93F65A84-11FC-49F1-8972-AAC0FAD6953D}"/>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03FC721C-80C5-462A-8E19-4284D1CBF13E}"/>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159" name="Shape 159"/>
          <p:cNvSpPr txBox="1"/>
          <p:nvPr/>
        </p:nvSpPr>
        <p:spPr>
          <a:xfrm>
            <a:off x="1821836" y="0"/>
            <a:ext cx="6806265"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dirty="0">
                <a:solidFill>
                  <a:srgbClr val="FFFFFF"/>
                </a:solidFill>
                <a:latin typeface="Calibri"/>
                <a:ea typeface="Calibri"/>
                <a:cs typeface="Calibri"/>
                <a:sym typeface="Calibri"/>
              </a:rPr>
              <a:t>Common Types of 3D Software</a:t>
            </a:r>
          </a:p>
        </p:txBody>
      </p:sp>
      <p:sp>
        <p:nvSpPr>
          <p:cNvPr id="160" name="Shape 160"/>
          <p:cNvSpPr txBox="1"/>
          <p:nvPr/>
        </p:nvSpPr>
        <p:spPr>
          <a:xfrm>
            <a:off x="2927551" y="1078844"/>
            <a:ext cx="6341803"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3200" b="1" i="0" u="none" strike="noStrike" cap="none">
                <a:solidFill>
                  <a:srgbClr val="666666"/>
                </a:solidFill>
                <a:latin typeface="Calibri"/>
                <a:ea typeface="Calibri"/>
                <a:cs typeface="Calibri"/>
                <a:sym typeface="Calibri"/>
              </a:rPr>
              <a:t>Sub-D/Mesh Modeling &amp; Sculpting</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sp>
        <p:nvSpPr>
          <p:cNvPr id="161" name="Shape 161"/>
          <p:cNvSpPr txBox="1"/>
          <p:nvPr/>
        </p:nvSpPr>
        <p:spPr>
          <a:xfrm>
            <a:off x="2941256" y="1850367"/>
            <a:ext cx="5885654" cy="2497799"/>
          </a:xfrm>
          <a:prstGeom prst="rect">
            <a:avLst/>
          </a:prstGeom>
          <a:noFill/>
          <a:ln>
            <a:noFill/>
          </a:ln>
        </p:spPr>
        <p:txBody>
          <a:bodyPr wrap="square" lIns="91425" tIns="91425" rIns="91425" bIns="91425" anchor="t" anchorCtr="0">
            <a:noAutofit/>
          </a:bodyPr>
          <a:lstStyle/>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Sculptris, Modo, Maya</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Used in film/TV, simulations, medical, industrial design. </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Modeling with polygon mesh solids which are highly editable and deformable. Able to create organic shapes easily.</a:t>
            </a:r>
          </a:p>
          <a:p>
            <a:pPr marL="914400" marR="0" lvl="0" indent="-419100" algn="l" rtl="0">
              <a:lnSpc>
                <a:spcPct val="100000"/>
              </a:lnSpc>
              <a:spcBef>
                <a:spcPts val="0"/>
              </a:spcBef>
              <a:spcAft>
                <a:spcPts val="0"/>
              </a:spcAft>
              <a:buClr>
                <a:srgbClr val="666666"/>
              </a:buClr>
              <a:buFont typeface="Calibri"/>
              <a:buNone/>
            </a:pPr>
            <a:endParaRPr sz="2800" b="1" i="0" u="none" strike="noStrike" cap="none">
              <a:solidFill>
                <a:srgbClr val="666666"/>
              </a:solidFill>
              <a:latin typeface="Calibri"/>
              <a:ea typeface="Calibri"/>
              <a:cs typeface="Calibri"/>
              <a:sym typeface="Calibri"/>
            </a:endParaRPr>
          </a:p>
        </p:txBody>
      </p:sp>
      <p:pic>
        <p:nvPicPr>
          <p:cNvPr id="162" name="Shape 162" descr="Screen Clipping"/>
          <p:cNvPicPr preferRelativeResize="0"/>
          <p:nvPr/>
        </p:nvPicPr>
        <p:blipFill rotWithShape="1">
          <a:blip r:embed="rId4">
            <a:alphaModFix/>
          </a:blip>
          <a:srcRect/>
          <a:stretch/>
        </p:blipFill>
        <p:spPr>
          <a:xfrm>
            <a:off x="342544" y="1768049"/>
            <a:ext cx="2907657" cy="3186630"/>
          </a:xfrm>
          <a:prstGeom prst="rect">
            <a:avLst/>
          </a:prstGeom>
          <a:noFill/>
          <a:ln>
            <a:noFill/>
          </a:ln>
        </p:spPr>
      </p:pic>
      <p:sp>
        <p:nvSpPr>
          <p:cNvPr id="2" name="Slide Number Placeholder 1">
            <a:extLst>
              <a:ext uri="{FF2B5EF4-FFF2-40B4-BE49-F238E27FC236}">
                <a16:creationId xmlns:a16="http://schemas.microsoft.com/office/drawing/2014/main" id="{5B96130D-20DE-4B55-895B-42C963E96115}"/>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10</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pSp>
        <p:nvGrpSpPr>
          <p:cNvPr id="7" name="Group 6">
            <a:extLst>
              <a:ext uri="{FF2B5EF4-FFF2-40B4-BE49-F238E27FC236}">
                <a16:creationId xmlns:a16="http://schemas.microsoft.com/office/drawing/2014/main" id="{86F4A282-6B36-4DD1-9BF6-8D67BEBC522B}"/>
              </a:ext>
            </a:extLst>
          </p:cNvPr>
          <p:cNvGrpSpPr/>
          <p:nvPr/>
        </p:nvGrpSpPr>
        <p:grpSpPr>
          <a:xfrm>
            <a:off x="0" y="-45300"/>
            <a:ext cx="9144000" cy="946800"/>
            <a:chOff x="0" y="-45300"/>
            <a:chExt cx="9144000" cy="946800"/>
          </a:xfrm>
        </p:grpSpPr>
        <p:sp>
          <p:nvSpPr>
            <p:cNvPr id="8" name="Shape 74">
              <a:extLst>
                <a:ext uri="{FF2B5EF4-FFF2-40B4-BE49-F238E27FC236}">
                  <a16:creationId xmlns:a16="http://schemas.microsoft.com/office/drawing/2014/main" id="{A51C41C2-9278-4045-89FF-91D51BB72B8C}"/>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6D7F680B-AE33-46BD-AC25-ACC0C3B2D57B}"/>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170" name="Shape 170"/>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600" b="1" i="0" u="none" strike="noStrike" cap="none">
                <a:solidFill>
                  <a:srgbClr val="FFFFFF"/>
                </a:solidFill>
                <a:latin typeface="Calibri"/>
                <a:ea typeface="Calibri"/>
                <a:cs typeface="Calibri"/>
                <a:sym typeface="Calibri"/>
              </a:rPr>
              <a:t>SECTION 2</a:t>
            </a:r>
          </a:p>
        </p:txBody>
      </p:sp>
      <p:sp>
        <p:nvSpPr>
          <p:cNvPr id="10" name="Shape 421">
            <a:extLst>
              <a:ext uri="{FF2B5EF4-FFF2-40B4-BE49-F238E27FC236}">
                <a16:creationId xmlns:a16="http://schemas.microsoft.com/office/drawing/2014/main" id="{37B2EB15-DE15-46AC-9646-9FBFE546DF3C}"/>
              </a:ext>
            </a:extLst>
          </p:cNvPr>
          <p:cNvSpPr txBox="1"/>
          <p:nvPr/>
        </p:nvSpPr>
        <p:spPr>
          <a:xfrm>
            <a:off x="768722" y="2033069"/>
            <a:ext cx="7606553" cy="316735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4800" b="1" i="0" u="none" strike="noStrike" cap="none" dirty="0">
                <a:solidFill>
                  <a:srgbClr val="666666"/>
                </a:solidFill>
                <a:latin typeface="Calibri"/>
                <a:ea typeface="Calibri"/>
                <a:cs typeface="Calibri"/>
                <a:sym typeface="Calibri"/>
              </a:rPr>
              <a:t>Hands On Demo-</a:t>
            </a:r>
          </a:p>
          <a:p>
            <a:pPr marL="0" marR="0" lvl="0" indent="0" algn="ctr" rtl="0">
              <a:lnSpc>
                <a:spcPct val="100000"/>
              </a:lnSpc>
              <a:spcBef>
                <a:spcPts val="0"/>
              </a:spcBef>
              <a:spcAft>
                <a:spcPts val="0"/>
              </a:spcAft>
              <a:buClr>
                <a:srgbClr val="666666"/>
              </a:buClr>
              <a:buSzPct val="25000"/>
              <a:buFont typeface="Calibri"/>
              <a:buNone/>
            </a:pPr>
            <a:r>
              <a:rPr lang="en-US" sz="3600" b="1" i="1" u="none" strike="noStrike" cap="none" dirty="0">
                <a:solidFill>
                  <a:srgbClr val="666666"/>
                </a:solidFill>
                <a:latin typeface="Calibri"/>
                <a:ea typeface="Calibri"/>
                <a:cs typeface="Calibri"/>
                <a:sym typeface="Calibri"/>
              </a:rPr>
              <a:t>3D M</a:t>
            </a:r>
            <a:r>
              <a:rPr lang="en-US" sz="3600" b="1" i="1" dirty="0">
                <a:solidFill>
                  <a:srgbClr val="666666"/>
                </a:solidFill>
                <a:latin typeface="Calibri"/>
                <a:ea typeface="Calibri"/>
                <a:cs typeface="Calibri"/>
                <a:sym typeface="Calibri"/>
              </a:rPr>
              <a:t>odel a Pendant</a:t>
            </a:r>
            <a:endParaRPr lang="en-US" sz="3600" b="1" i="1" u="none" strike="noStrike" cap="none" dirty="0">
              <a:solidFill>
                <a:srgbClr val="666666"/>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6532A74A-ABF7-4CEA-AF5F-D30C33455E5B}"/>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11</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7" name="Group 6">
            <a:extLst>
              <a:ext uri="{FF2B5EF4-FFF2-40B4-BE49-F238E27FC236}">
                <a16:creationId xmlns:a16="http://schemas.microsoft.com/office/drawing/2014/main" id="{ED405F3D-3DCC-488B-8DC6-A8A24D67C71E}"/>
              </a:ext>
            </a:extLst>
          </p:cNvPr>
          <p:cNvGrpSpPr/>
          <p:nvPr/>
        </p:nvGrpSpPr>
        <p:grpSpPr>
          <a:xfrm>
            <a:off x="0" y="-45300"/>
            <a:ext cx="9144000" cy="946800"/>
            <a:chOff x="0" y="-45300"/>
            <a:chExt cx="9144000" cy="946800"/>
          </a:xfrm>
        </p:grpSpPr>
        <p:sp>
          <p:nvSpPr>
            <p:cNvPr id="8" name="Shape 74">
              <a:extLst>
                <a:ext uri="{FF2B5EF4-FFF2-40B4-BE49-F238E27FC236}">
                  <a16:creationId xmlns:a16="http://schemas.microsoft.com/office/drawing/2014/main" id="{9EAD6390-533D-41DE-AA94-C152E14120B6}"/>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256A46D8-9DD9-4F27-8687-87CFC6268D3D}"/>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178" name="Shape 178"/>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a:solidFill>
                  <a:srgbClr val="FFFFFF"/>
                </a:solidFill>
                <a:latin typeface="Calibri"/>
                <a:ea typeface="Calibri"/>
                <a:cs typeface="Calibri"/>
                <a:sym typeface="Calibri"/>
              </a:rPr>
              <a:t>Opening Tinkercad</a:t>
            </a:r>
          </a:p>
        </p:txBody>
      </p:sp>
      <p:sp>
        <p:nvSpPr>
          <p:cNvPr id="179" name="Shape 179"/>
          <p:cNvSpPr txBox="1"/>
          <p:nvPr/>
        </p:nvSpPr>
        <p:spPr>
          <a:xfrm>
            <a:off x="803787" y="1046579"/>
            <a:ext cx="7949379" cy="723227"/>
          </a:xfrm>
          <a:prstGeom prst="rect">
            <a:avLst/>
          </a:prstGeom>
          <a:noFill/>
          <a:ln>
            <a:noFill/>
          </a:ln>
        </p:spPr>
        <p:txBody>
          <a:bodyPr wrap="square" lIns="91425" tIns="91425" rIns="91425" bIns="91425" anchor="t" anchorCtr="0">
            <a:noAutofit/>
          </a:bodyPr>
          <a:lstStyle/>
          <a:p>
            <a:pPr marL="495300" marR="0" lvl="0" indent="0" algn="l" rtl="0">
              <a:lnSpc>
                <a:spcPct val="100000"/>
              </a:lnSpc>
              <a:spcBef>
                <a:spcPts val="0"/>
              </a:spcBef>
              <a:spcAft>
                <a:spcPts val="0"/>
              </a:spcAft>
              <a:buClr>
                <a:srgbClr val="666666"/>
              </a:buClr>
              <a:buSzPct val="25000"/>
              <a:buFont typeface="Calibri"/>
              <a:buNone/>
            </a:pPr>
            <a:r>
              <a:rPr lang="en-US" sz="2400" b="1" i="0" u="none" strike="noStrike" cap="none" dirty="0">
                <a:solidFill>
                  <a:srgbClr val="666666"/>
                </a:solidFill>
                <a:latin typeface="Calibri"/>
                <a:ea typeface="Calibri"/>
                <a:cs typeface="Calibri"/>
                <a:sym typeface="Calibri"/>
              </a:rPr>
              <a:t>Open </a:t>
            </a:r>
            <a:r>
              <a:rPr lang="en-US" sz="2400" b="1" i="0" u="none" strike="noStrike" cap="none" dirty="0" err="1">
                <a:solidFill>
                  <a:srgbClr val="666666"/>
                </a:solidFill>
                <a:latin typeface="Calibri"/>
                <a:ea typeface="Calibri"/>
                <a:cs typeface="Calibri"/>
                <a:sym typeface="Calibri"/>
              </a:rPr>
              <a:t>Tinkercad</a:t>
            </a:r>
            <a:r>
              <a:rPr lang="en-US" sz="2400" b="1" i="0" u="none" strike="noStrike" cap="none" dirty="0">
                <a:solidFill>
                  <a:srgbClr val="666666"/>
                </a:solidFill>
                <a:latin typeface="Calibri"/>
                <a:ea typeface="Calibri"/>
                <a:cs typeface="Calibri"/>
                <a:sym typeface="Calibri"/>
              </a:rPr>
              <a:t> at </a:t>
            </a:r>
            <a:r>
              <a:rPr lang="en-US" sz="2400" b="1" i="0" strike="noStrike" cap="none" dirty="0">
                <a:solidFill>
                  <a:srgbClr val="666666"/>
                </a:solidFill>
                <a:latin typeface="Calibri"/>
                <a:ea typeface="Calibri"/>
                <a:cs typeface="Calibri"/>
                <a:sym typeface="Calibri"/>
              </a:rPr>
              <a:t>www.tinkercad.com</a:t>
            </a:r>
            <a:r>
              <a:rPr lang="en-US" sz="2400" b="1" i="0" u="none" strike="noStrike" cap="none" dirty="0">
                <a:solidFill>
                  <a:srgbClr val="666666"/>
                </a:solidFill>
                <a:latin typeface="Calibri"/>
                <a:ea typeface="Calibri"/>
                <a:cs typeface="Calibri"/>
                <a:sym typeface="Calibri"/>
              </a:rPr>
              <a:t> and log in.</a:t>
            </a:r>
          </a:p>
          <a:p>
            <a:pPr marL="914400" marR="0" lvl="0" indent="-419100" algn="l" rtl="0">
              <a:lnSpc>
                <a:spcPct val="100000"/>
              </a:lnSpc>
              <a:spcBef>
                <a:spcPts val="0"/>
              </a:spcBef>
              <a:spcAft>
                <a:spcPts val="0"/>
              </a:spcAft>
              <a:buClr>
                <a:srgbClr val="666666"/>
              </a:buClr>
              <a:buFont typeface="Calibri"/>
              <a:buNone/>
            </a:pPr>
            <a:endParaRPr sz="2800" b="1" i="0" u="none" strike="noStrike" cap="none" dirty="0">
              <a:solidFill>
                <a:srgbClr val="666666"/>
              </a:solidFill>
              <a:latin typeface="Calibri"/>
              <a:ea typeface="Calibri"/>
              <a:cs typeface="Calibri"/>
              <a:sym typeface="Calibri"/>
            </a:endParaRPr>
          </a:p>
        </p:txBody>
      </p:sp>
      <p:pic>
        <p:nvPicPr>
          <p:cNvPr id="180" name="Shape 180" descr="Screen Clipping"/>
          <p:cNvPicPr preferRelativeResize="0"/>
          <p:nvPr/>
        </p:nvPicPr>
        <p:blipFill rotWithShape="1">
          <a:blip r:embed="rId4">
            <a:alphaModFix/>
          </a:blip>
          <a:srcRect/>
          <a:stretch/>
        </p:blipFill>
        <p:spPr>
          <a:xfrm>
            <a:off x="1382660" y="1706762"/>
            <a:ext cx="6340511" cy="3219355"/>
          </a:xfrm>
          <a:prstGeom prst="rect">
            <a:avLst/>
          </a:prstGeom>
          <a:noFill/>
          <a:ln>
            <a:noFill/>
          </a:ln>
        </p:spPr>
      </p:pic>
      <p:sp>
        <p:nvSpPr>
          <p:cNvPr id="2" name="Slide Number Placeholder 1">
            <a:extLst>
              <a:ext uri="{FF2B5EF4-FFF2-40B4-BE49-F238E27FC236}">
                <a16:creationId xmlns:a16="http://schemas.microsoft.com/office/drawing/2014/main" id="{5FDA6378-C1C9-4661-81F2-DDE7EBF866F7}"/>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12</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26" name="Group 25">
            <a:extLst>
              <a:ext uri="{FF2B5EF4-FFF2-40B4-BE49-F238E27FC236}">
                <a16:creationId xmlns:a16="http://schemas.microsoft.com/office/drawing/2014/main" id="{AE6EDFB9-5F85-471D-858B-76AFC3C2C02E}"/>
              </a:ext>
            </a:extLst>
          </p:cNvPr>
          <p:cNvGrpSpPr/>
          <p:nvPr/>
        </p:nvGrpSpPr>
        <p:grpSpPr>
          <a:xfrm>
            <a:off x="0" y="-45300"/>
            <a:ext cx="9144000" cy="946800"/>
            <a:chOff x="0" y="-45300"/>
            <a:chExt cx="9144000" cy="946800"/>
          </a:xfrm>
        </p:grpSpPr>
        <p:sp>
          <p:nvSpPr>
            <p:cNvPr id="27" name="Shape 74">
              <a:extLst>
                <a:ext uri="{FF2B5EF4-FFF2-40B4-BE49-F238E27FC236}">
                  <a16:creationId xmlns:a16="http://schemas.microsoft.com/office/drawing/2014/main" id="{7B4B4F27-BD32-4278-99F1-09089CDC9845}"/>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8" name="Picture 27">
              <a:extLst>
                <a:ext uri="{FF2B5EF4-FFF2-40B4-BE49-F238E27FC236}">
                  <a16:creationId xmlns:a16="http://schemas.microsoft.com/office/drawing/2014/main" id="{D04A57FF-2535-462C-B766-2706ECDD4BEC}"/>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187" name="Shape 187"/>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a:solidFill>
                  <a:srgbClr val="FFFFFF"/>
                </a:solidFill>
                <a:latin typeface="Calibri"/>
                <a:ea typeface="Calibri"/>
                <a:cs typeface="Calibri"/>
                <a:sym typeface="Calibri"/>
              </a:rPr>
              <a:t>Tinkercad’s Interface</a:t>
            </a:r>
          </a:p>
        </p:txBody>
      </p:sp>
      <p:pic>
        <p:nvPicPr>
          <p:cNvPr id="188" name="Shape 188" descr="Screen Clipping"/>
          <p:cNvPicPr preferRelativeResize="0"/>
          <p:nvPr/>
        </p:nvPicPr>
        <p:blipFill rotWithShape="1">
          <a:blip r:embed="rId4">
            <a:alphaModFix/>
          </a:blip>
          <a:srcRect/>
          <a:stretch/>
        </p:blipFill>
        <p:spPr>
          <a:xfrm>
            <a:off x="2901667" y="1345954"/>
            <a:ext cx="5872775" cy="3381111"/>
          </a:xfrm>
          <a:prstGeom prst="rect">
            <a:avLst/>
          </a:prstGeom>
          <a:noFill/>
          <a:ln>
            <a:noFill/>
          </a:ln>
        </p:spPr>
      </p:pic>
      <p:sp>
        <p:nvSpPr>
          <p:cNvPr id="189" name="Shape 189"/>
          <p:cNvSpPr txBox="1"/>
          <p:nvPr/>
        </p:nvSpPr>
        <p:spPr>
          <a:xfrm>
            <a:off x="1014755" y="1871002"/>
            <a:ext cx="1645002" cy="1384995"/>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rgbClr val="666666"/>
              </a:buClr>
              <a:buSzPct val="25000"/>
              <a:buFont typeface="Calibri"/>
              <a:buNone/>
            </a:pPr>
            <a:r>
              <a:rPr lang="en-US" sz="1400" b="1" i="0" u="none" strike="noStrike" cap="none">
                <a:solidFill>
                  <a:srgbClr val="666666"/>
                </a:solidFill>
                <a:latin typeface="Calibri"/>
                <a:ea typeface="Calibri"/>
                <a:cs typeface="Calibri"/>
                <a:sym typeface="Calibri"/>
              </a:rPr>
              <a:t>Orientation cube</a:t>
            </a:r>
          </a:p>
          <a:p>
            <a:pPr marL="0" marR="0" lvl="0" indent="0" algn="r"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Home view</a:t>
            </a:r>
          </a:p>
          <a:p>
            <a:pPr marL="0" marR="0" lvl="0" indent="0" algn="r"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Fit view to selection</a:t>
            </a:r>
          </a:p>
          <a:p>
            <a:pPr marL="0" marR="0" lvl="0" indent="0" algn="r"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Zoom In</a:t>
            </a:r>
          </a:p>
          <a:p>
            <a:pPr marL="0" marR="0" lvl="0" indent="0" algn="r"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Zoom Out</a:t>
            </a:r>
          </a:p>
          <a:p>
            <a:pPr marL="0" marR="0" lvl="0" indent="0" algn="r"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Orthographic View</a:t>
            </a:r>
          </a:p>
        </p:txBody>
      </p:sp>
      <p:cxnSp>
        <p:nvCxnSpPr>
          <p:cNvPr id="190" name="Shape 190"/>
          <p:cNvCxnSpPr/>
          <p:nvPr/>
        </p:nvCxnSpPr>
        <p:spPr>
          <a:xfrm>
            <a:off x="2642171" y="2039815"/>
            <a:ext cx="300319" cy="0"/>
          </a:xfrm>
          <a:prstGeom prst="straightConnector1">
            <a:avLst/>
          </a:prstGeom>
          <a:noFill/>
          <a:ln w="9525" cap="flat" cmpd="sng">
            <a:solidFill>
              <a:schemeClr val="dk1"/>
            </a:solidFill>
            <a:prstDash val="solid"/>
            <a:round/>
            <a:headEnd type="none" w="med" len="med"/>
            <a:tailEnd type="triangle" w="lg" len="lg"/>
          </a:ln>
        </p:spPr>
      </p:cxnSp>
      <p:cxnSp>
        <p:nvCxnSpPr>
          <p:cNvPr id="191" name="Shape 191"/>
          <p:cNvCxnSpPr/>
          <p:nvPr/>
        </p:nvCxnSpPr>
        <p:spPr>
          <a:xfrm>
            <a:off x="2642170" y="2250830"/>
            <a:ext cx="241911" cy="58616"/>
          </a:xfrm>
          <a:prstGeom prst="straightConnector1">
            <a:avLst/>
          </a:prstGeom>
          <a:noFill/>
          <a:ln w="9525" cap="flat" cmpd="sng">
            <a:solidFill>
              <a:schemeClr val="dk1"/>
            </a:solidFill>
            <a:prstDash val="solid"/>
            <a:round/>
            <a:headEnd type="none" w="med" len="med"/>
            <a:tailEnd type="triangle" w="lg" len="lg"/>
          </a:ln>
        </p:spPr>
      </p:cxnSp>
      <p:cxnSp>
        <p:nvCxnSpPr>
          <p:cNvPr id="192" name="Shape 192"/>
          <p:cNvCxnSpPr/>
          <p:nvPr/>
        </p:nvCxnSpPr>
        <p:spPr>
          <a:xfrm>
            <a:off x="2642171" y="2467708"/>
            <a:ext cx="241910" cy="0"/>
          </a:xfrm>
          <a:prstGeom prst="straightConnector1">
            <a:avLst/>
          </a:prstGeom>
          <a:noFill/>
          <a:ln w="9525" cap="flat" cmpd="sng">
            <a:solidFill>
              <a:schemeClr val="dk1"/>
            </a:solidFill>
            <a:prstDash val="solid"/>
            <a:round/>
            <a:headEnd type="none" w="med" len="med"/>
            <a:tailEnd type="triangle" w="lg" len="lg"/>
          </a:ln>
        </p:spPr>
      </p:cxnSp>
      <p:cxnSp>
        <p:nvCxnSpPr>
          <p:cNvPr id="193" name="Shape 193"/>
          <p:cNvCxnSpPr/>
          <p:nvPr/>
        </p:nvCxnSpPr>
        <p:spPr>
          <a:xfrm>
            <a:off x="2642171" y="2672861"/>
            <a:ext cx="241910" cy="0"/>
          </a:xfrm>
          <a:prstGeom prst="straightConnector1">
            <a:avLst/>
          </a:prstGeom>
          <a:noFill/>
          <a:ln w="9525" cap="flat" cmpd="sng">
            <a:solidFill>
              <a:schemeClr val="dk1"/>
            </a:solidFill>
            <a:prstDash val="solid"/>
            <a:round/>
            <a:headEnd type="none" w="med" len="med"/>
            <a:tailEnd type="triangle" w="lg" len="lg"/>
          </a:ln>
        </p:spPr>
      </p:cxnSp>
      <p:cxnSp>
        <p:nvCxnSpPr>
          <p:cNvPr id="194" name="Shape 194"/>
          <p:cNvCxnSpPr/>
          <p:nvPr/>
        </p:nvCxnSpPr>
        <p:spPr>
          <a:xfrm>
            <a:off x="2642171" y="2883876"/>
            <a:ext cx="241910" cy="0"/>
          </a:xfrm>
          <a:prstGeom prst="straightConnector1">
            <a:avLst/>
          </a:prstGeom>
          <a:noFill/>
          <a:ln w="9525" cap="flat" cmpd="sng">
            <a:solidFill>
              <a:schemeClr val="dk1"/>
            </a:solidFill>
            <a:prstDash val="solid"/>
            <a:round/>
            <a:headEnd type="none" w="med" len="med"/>
            <a:tailEnd type="triangle" w="lg" len="lg"/>
          </a:ln>
        </p:spPr>
      </p:cxnSp>
      <p:cxnSp>
        <p:nvCxnSpPr>
          <p:cNvPr id="195" name="Shape 195"/>
          <p:cNvCxnSpPr>
            <a:endCxn id="188" idx="1"/>
          </p:cNvCxnSpPr>
          <p:nvPr/>
        </p:nvCxnSpPr>
        <p:spPr>
          <a:xfrm rot="10800000" flipH="1">
            <a:off x="2659867" y="3036509"/>
            <a:ext cx="241800" cy="57600"/>
          </a:xfrm>
          <a:prstGeom prst="straightConnector1">
            <a:avLst/>
          </a:prstGeom>
          <a:noFill/>
          <a:ln w="9525" cap="flat" cmpd="sng">
            <a:solidFill>
              <a:schemeClr val="dk1"/>
            </a:solidFill>
            <a:prstDash val="solid"/>
            <a:round/>
            <a:headEnd type="none" w="med" len="med"/>
            <a:tailEnd type="triangle" w="lg" len="lg"/>
          </a:ln>
        </p:spPr>
      </p:cxnSp>
      <p:sp>
        <p:nvSpPr>
          <p:cNvPr id="196" name="Shape 196"/>
          <p:cNvSpPr txBox="1"/>
          <p:nvPr/>
        </p:nvSpPr>
        <p:spPr>
          <a:xfrm>
            <a:off x="4086266" y="1011676"/>
            <a:ext cx="1553630"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Name your project</a:t>
            </a:r>
          </a:p>
        </p:txBody>
      </p:sp>
      <p:sp>
        <p:nvSpPr>
          <p:cNvPr id="197" name="Shape 197"/>
          <p:cNvSpPr txBox="1"/>
          <p:nvPr/>
        </p:nvSpPr>
        <p:spPr>
          <a:xfrm>
            <a:off x="586155" y="1078473"/>
            <a:ext cx="1903085"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Return to project menu</a:t>
            </a:r>
          </a:p>
        </p:txBody>
      </p:sp>
      <p:cxnSp>
        <p:nvCxnSpPr>
          <p:cNvPr id="198" name="Shape 198"/>
          <p:cNvCxnSpPr/>
          <p:nvPr/>
        </p:nvCxnSpPr>
        <p:spPr>
          <a:xfrm>
            <a:off x="2538289" y="1281328"/>
            <a:ext cx="345792" cy="104922"/>
          </a:xfrm>
          <a:prstGeom prst="straightConnector1">
            <a:avLst/>
          </a:prstGeom>
          <a:noFill/>
          <a:ln w="9525" cap="flat" cmpd="sng">
            <a:solidFill>
              <a:schemeClr val="dk1"/>
            </a:solidFill>
            <a:prstDash val="solid"/>
            <a:round/>
            <a:headEnd type="none" w="med" len="med"/>
            <a:tailEnd type="triangle" w="lg" len="lg"/>
          </a:ln>
        </p:spPr>
      </p:cxnSp>
      <p:cxnSp>
        <p:nvCxnSpPr>
          <p:cNvPr id="199" name="Shape 199"/>
          <p:cNvCxnSpPr/>
          <p:nvPr/>
        </p:nvCxnSpPr>
        <p:spPr>
          <a:xfrm flipH="1">
            <a:off x="3792415" y="1232361"/>
            <a:ext cx="328247" cy="153889"/>
          </a:xfrm>
          <a:prstGeom prst="straightConnector1">
            <a:avLst/>
          </a:prstGeom>
          <a:noFill/>
          <a:ln w="9525" cap="flat" cmpd="sng">
            <a:solidFill>
              <a:schemeClr val="dk1"/>
            </a:solidFill>
            <a:prstDash val="solid"/>
            <a:round/>
            <a:headEnd type="none" w="med" len="med"/>
            <a:tailEnd type="triangle" w="lg" len="lg"/>
          </a:ln>
        </p:spPr>
      </p:cxnSp>
      <p:sp>
        <p:nvSpPr>
          <p:cNvPr id="200" name="Shape 200"/>
          <p:cNvSpPr txBox="1"/>
          <p:nvPr/>
        </p:nvSpPr>
        <p:spPr>
          <a:xfrm>
            <a:off x="6243372" y="1815879"/>
            <a:ext cx="1164000" cy="307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Shapes menu</a:t>
            </a:r>
          </a:p>
        </p:txBody>
      </p:sp>
      <p:sp>
        <p:nvSpPr>
          <p:cNvPr id="201" name="Shape 201"/>
          <p:cNvSpPr txBox="1"/>
          <p:nvPr/>
        </p:nvSpPr>
        <p:spPr>
          <a:xfrm>
            <a:off x="6142633" y="3732310"/>
            <a:ext cx="111120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Grid settings</a:t>
            </a:r>
          </a:p>
        </p:txBody>
      </p:sp>
      <p:sp>
        <p:nvSpPr>
          <p:cNvPr id="202" name="Shape 202"/>
          <p:cNvSpPr txBox="1"/>
          <p:nvPr/>
        </p:nvSpPr>
        <p:spPr>
          <a:xfrm>
            <a:off x="4852054" y="4236249"/>
            <a:ext cx="1745991"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Grid snap increments</a:t>
            </a:r>
          </a:p>
        </p:txBody>
      </p:sp>
      <p:cxnSp>
        <p:nvCxnSpPr>
          <p:cNvPr id="203" name="Shape 203"/>
          <p:cNvCxnSpPr/>
          <p:nvPr/>
        </p:nvCxnSpPr>
        <p:spPr>
          <a:xfrm>
            <a:off x="6945923" y="4040087"/>
            <a:ext cx="322385" cy="385375"/>
          </a:xfrm>
          <a:prstGeom prst="straightConnector1">
            <a:avLst/>
          </a:prstGeom>
          <a:noFill/>
          <a:ln w="9525" cap="flat" cmpd="sng">
            <a:solidFill>
              <a:schemeClr val="dk1"/>
            </a:solidFill>
            <a:prstDash val="solid"/>
            <a:round/>
            <a:headEnd type="none" w="med" len="med"/>
            <a:tailEnd type="triangle" w="lg" len="lg"/>
          </a:ln>
        </p:spPr>
      </p:cxnSp>
      <p:cxnSp>
        <p:nvCxnSpPr>
          <p:cNvPr id="204" name="Shape 204"/>
          <p:cNvCxnSpPr/>
          <p:nvPr/>
        </p:nvCxnSpPr>
        <p:spPr>
          <a:xfrm>
            <a:off x="6629012" y="4484541"/>
            <a:ext cx="301322" cy="161042"/>
          </a:xfrm>
          <a:prstGeom prst="straightConnector1">
            <a:avLst/>
          </a:prstGeom>
          <a:noFill/>
          <a:ln w="9525" cap="flat" cmpd="sng">
            <a:solidFill>
              <a:schemeClr val="dk1"/>
            </a:solidFill>
            <a:prstDash val="solid"/>
            <a:round/>
            <a:headEnd type="none" w="med" len="med"/>
            <a:tailEnd type="triangle" w="lg" len="lg"/>
          </a:ln>
        </p:spPr>
      </p:cxnSp>
      <p:cxnSp>
        <p:nvCxnSpPr>
          <p:cNvPr id="205" name="Shape 205"/>
          <p:cNvCxnSpPr/>
          <p:nvPr/>
        </p:nvCxnSpPr>
        <p:spPr>
          <a:xfrm>
            <a:off x="7224925" y="2101425"/>
            <a:ext cx="349500" cy="170700"/>
          </a:xfrm>
          <a:prstGeom prst="straightConnector1">
            <a:avLst/>
          </a:prstGeom>
          <a:noFill/>
          <a:ln w="9525" cap="flat" cmpd="sng">
            <a:solidFill>
              <a:schemeClr val="dk1"/>
            </a:solidFill>
            <a:prstDash val="solid"/>
            <a:round/>
            <a:headEnd type="none" w="med" len="med"/>
            <a:tailEnd type="triangle" w="lg" len="lg"/>
          </a:ln>
        </p:spPr>
      </p:cxnSp>
      <p:sp>
        <p:nvSpPr>
          <p:cNvPr id="206" name="Shape 206"/>
          <p:cNvSpPr txBox="1"/>
          <p:nvPr/>
        </p:nvSpPr>
        <p:spPr>
          <a:xfrm>
            <a:off x="906775" y="4298400"/>
            <a:ext cx="2235000" cy="307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Default </a:t>
            </a:r>
            <a:r>
              <a:rPr lang="en-US">
                <a:solidFill>
                  <a:srgbClr val="666666"/>
                </a:solidFill>
                <a:latin typeface="Calibri"/>
                <a:ea typeface="Calibri"/>
                <a:cs typeface="Calibri"/>
                <a:sym typeface="Calibri"/>
              </a:rPr>
              <a:t>“ground” </a:t>
            </a:r>
            <a:r>
              <a:rPr lang="en-US" sz="1400" b="0" i="0" u="none" strike="noStrike" cap="none">
                <a:solidFill>
                  <a:srgbClr val="666666"/>
                </a:solidFill>
                <a:latin typeface="Calibri"/>
                <a:ea typeface="Calibri"/>
                <a:cs typeface="Calibri"/>
                <a:sym typeface="Calibri"/>
              </a:rPr>
              <a:t>workplane</a:t>
            </a:r>
          </a:p>
        </p:txBody>
      </p:sp>
      <p:cxnSp>
        <p:nvCxnSpPr>
          <p:cNvPr id="207" name="Shape 207"/>
          <p:cNvCxnSpPr/>
          <p:nvPr/>
        </p:nvCxnSpPr>
        <p:spPr>
          <a:xfrm>
            <a:off x="3118782" y="4473557"/>
            <a:ext cx="305984" cy="0"/>
          </a:xfrm>
          <a:prstGeom prst="straightConnector1">
            <a:avLst/>
          </a:prstGeom>
          <a:noFill/>
          <a:ln w="9525" cap="flat" cmpd="sng">
            <a:solidFill>
              <a:schemeClr val="dk1"/>
            </a:solidFill>
            <a:prstDash val="solid"/>
            <a:round/>
            <a:headEnd type="none" w="med" len="med"/>
            <a:tailEnd type="triangle" w="lg" len="lg"/>
          </a:ln>
        </p:spPr>
      </p:cxnSp>
      <p:sp>
        <p:nvSpPr>
          <p:cNvPr id="208" name="Shape 208"/>
          <p:cNvSpPr txBox="1"/>
          <p:nvPr/>
        </p:nvSpPr>
        <p:spPr>
          <a:xfrm>
            <a:off x="3394488" y="1739675"/>
            <a:ext cx="3095700" cy="672600"/>
          </a:xfrm>
          <a:prstGeom prst="rect">
            <a:avLst/>
          </a:prstGeom>
          <a:noFill/>
          <a:ln>
            <a:noFill/>
          </a:ln>
        </p:spPr>
        <p:txBody>
          <a:bodyPr wrap="square" lIns="91425" tIns="91425" rIns="91425" bIns="91425" anchor="t" anchorCtr="0">
            <a:noAutofit/>
          </a:bodyPr>
          <a:lstStyle/>
          <a:p>
            <a:pPr lvl="0">
              <a:spcBef>
                <a:spcPts val="0"/>
              </a:spcBef>
              <a:buNone/>
            </a:pPr>
            <a:r>
              <a:rPr lang="en-US" i="1">
                <a:solidFill>
                  <a:srgbClr val="EE6791"/>
                </a:solidFill>
                <a:latin typeface="Calibri"/>
                <a:ea typeface="Calibri"/>
                <a:cs typeface="Calibri"/>
                <a:sym typeface="Calibri"/>
              </a:rPr>
              <a:t>Until you get used to the mouse </a:t>
            </a:r>
          </a:p>
          <a:p>
            <a:pPr lvl="0">
              <a:spcBef>
                <a:spcPts val="0"/>
              </a:spcBef>
              <a:buNone/>
            </a:pPr>
            <a:r>
              <a:rPr lang="en-US" i="1">
                <a:solidFill>
                  <a:srgbClr val="EE6791"/>
                </a:solidFill>
                <a:latin typeface="Calibri"/>
                <a:ea typeface="Calibri"/>
                <a:cs typeface="Calibri"/>
                <a:sym typeface="Calibri"/>
              </a:rPr>
              <a:t>controls, use the cube to move around.</a:t>
            </a:r>
          </a:p>
        </p:txBody>
      </p:sp>
      <p:sp>
        <p:nvSpPr>
          <p:cNvPr id="2" name="Slide Number Placeholder 1">
            <a:extLst>
              <a:ext uri="{FF2B5EF4-FFF2-40B4-BE49-F238E27FC236}">
                <a16:creationId xmlns:a16="http://schemas.microsoft.com/office/drawing/2014/main" id="{61ABF449-413F-495F-A6C8-AD2C8C42914F}"/>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13</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9" name="Group 8">
            <a:extLst>
              <a:ext uri="{FF2B5EF4-FFF2-40B4-BE49-F238E27FC236}">
                <a16:creationId xmlns:a16="http://schemas.microsoft.com/office/drawing/2014/main" id="{EFC45719-07C7-4CF3-B696-6ADCE392E950}"/>
              </a:ext>
            </a:extLst>
          </p:cNvPr>
          <p:cNvGrpSpPr/>
          <p:nvPr/>
        </p:nvGrpSpPr>
        <p:grpSpPr>
          <a:xfrm>
            <a:off x="0" y="-45300"/>
            <a:ext cx="9144000" cy="946800"/>
            <a:chOff x="0" y="-45300"/>
            <a:chExt cx="9144000" cy="946800"/>
          </a:xfrm>
        </p:grpSpPr>
        <p:sp>
          <p:nvSpPr>
            <p:cNvPr id="10" name="Shape 74">
              <a:extLst>
                <a:ext uri="{FF2B5EF4-FFF2-40B4-BE49-F238E27FC236}">
                  <a16:creationId xmlns:a16="http://schemas.microsoft.com/office/drawing/2014/main" id="{DF146AB9-F1A3-4CF3-A786-C4DE2E0DEEA5}"/>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 name="Picture 10">
              <a:extLst>
                <a:ext uri="{FF2B5EF4-FFF2-40B4-BE49-F238E27FC236}">
                  <a16:creationId xmlns:a16="http://schemas.microsoft.com/office/drawing/2014/main" id="{405C1667-4F33-4379-8AB2-65C7BAD6A21C}"/>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pic>
        <p:nvPicPr>
          <p:cNvPr id="213" name="Shape 213" descr="Screen Clipping"/>
          <p:cNvPicPr preferRelativeResize="0"/>
          <p:nvPr/>
        </p:nvPicPr>
        <p:blipFill rotWithShape="1">
          <a:blip r:embed="rId4">
            <a:alphaModFix/>
          </a:blip>
          <a:srcRect/>
          <a:stretch/>
        </p:blipFill>
        <p:spPr>
          <a:xfrm>
            <a:off x="2031864" y="1017988"/>
            <a:ext cx="6957083" cy="4026808"/>
          </a:xfrm>
          <a:prstGeom prst="rect">
            <a:avLst/>
          </a:prstGeom>
          <a:noFill/>
          <a:ln>
            <a:noFill/>
          </a:ln>
        </p:spPr>
      </p:pic>
      <p:sp>
        <p:nvSpPr>
          <p:cNvPr id="214" name="Shape 214"/>
          <p:cNvSpPr/>
          <p:nvPr/>
        </p:nvSpPr>
        <p:spPr>
          <a:xfrm>
            <a:off x="202683" y="1582615"/>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7" name="Shape 217"/>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a:solidFill>
                  <a:srgbClr val="FFFFFF"/>
                </a:solidFill>
                <a:latin typeface="Calibri"/>
                <a:ea typeface="Calibri"/>
                <a:cs typeface="Calibri"/>
                <a:sym typeface="Calibri"/>
              </a:rPr>
              <a:t>Manipulating Shapes</a:t>
            </a:r>
          </a:p>
        </p:txBody>
      </p:sp>
      <p:sp>
        <p:nvSpPr>
          <p:cNvPr id="218" name="Shape 218"/>
          <p:cNvSpPr txBox="1"/>
          <p:nvPr/>
        </p:nvSpPr>
        <p:spPr>
          <a:xfrm>
            <a:off x="223785" y="1148391"/>
            <a:ext cx="2864075" cy="461664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1" u="none" strike="noStrike" cap="none">
                <a:solidFill>
                  <a:srgbClr val="666666"/>
                </a:solidFill>
                <a:latin typeface="Calibri"/>
                <a:ea typeface="Calibri"/>
                <a:cs typeface="Calibri"/>
                <a:sym typeface="Calibri"/>
              </a:rPr>
              <a:t>TRY IT OUT!</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a:t>
            </a: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Drag a cylinder to the center of the workplane.</a:t>
            </a: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Try zooming in/out.</a:t>
            </a: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Use the right-mouse button to rotate around the object.</a:t>
            </a: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Hold ‘shift’ and use the right-mouse button to pan the view back and forth.</a:t>
            </a: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Click the object to select it.</a:t>
            </a: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Use the manipulation arrows and points to move, scale and rotate the object.</a:t>
            </a: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Try changing the object to be a hole.</a:t>
            </a: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Change the object back to a solid and change the color.</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a:t>
            </a:r>
          </a:p>
          <a:p>
            <a:pPr marL="342900" marR="0" lvl="0" indent="-34290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p:txBody>
      </p:sp>
      <p:sp>
        <p:nvSpPr>
          <p:cNvPr id="219" name="Shape 219"/>
          <p:cNvSpPr/>
          <p:nvPr/>
        </p:nvSpPr>
        <p:spPr>
          <a:xfrm>
            <a:off x="133643" y="1582615"/>
            <a:ext cx="2806505" cy="3439551"/>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693B0B4-7418-4DB0-984E-EE98F41AEA6E}"/>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14</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13" name="Picture 12">
            <a:extLst>
              <a:ext uri="{FF2B5EF4-FFF2-40B4-BE49-F238E27FC236}">
                <a16:creationId xmlns:a16="http://schemas.microsoft.com/office/drawing/2014/main" id="{24E05C05-CE63-4A1C-A429-75820F7CDB10}"/>
              </a:ext>
            </a:extLst>
          </p:cNvPr>
          <p:cNvPicPr>
            <a:picLocks noChangeAspect="1"/>
          </p:cNvPicPr>
          <p:nvPr/>
        </p:nvPicPr>
        <p:blipFill>
          <a:blip r:embed="rId3"/>
          <a:stretch>
            <a:fillRect/>
          </a:stretch>
        </p:blipFill>
        <p:spPr>
          <a:xfrm>
            <a:off x="6713244" y="3118982"/>
            <a:ext cx="2119120" cy="1914400"/>
          </a:xfrm>
          <a:prstGeom prst="rect">
            <a:avLst/>
          </a:prstGeom>
        </p:spPr>
      </p:pic>
      <p:pic>
        <p:nvPicPr>
          <p:cNvPr id="11" name="Picture 10">
            <a:extLst>
              <a:ext uri="{FF2B5EF4-FFF2-40B4-BE49-F238E27FC236}">
                <a16:creationId xmlns:a16="http://schemas.microsoft.com/office/drawing/2014/main" id="{5AC6C7B7-F3E2-4D7E-9898-F403EE1B1D48}"/>
              </a:ext>
            </a:extLst>
          </p:cNvPr>
          <p:cNvPicPr>
            <a:picLocks noChangeAspect="1"/>
          </p:cNvPicPr>
          <p:nvPr/>
        </p:nvPicPr>
        <p:blipFill>
          <a:blip r:embed="rId4"/>
          <a:stretch>
            <a:fillRect/>
          </a:stretch>
        </p:blipFill>
        <p:spPr>
          <a:xfrm>
            <a:off x="6597999" y="1129313"/>
            <a:ext cx="2347609" cy="1779129"/>
          </a:xfrm>
          <a:prstGeom prst="rect">
            <a:avLst/>
          </a:prstGeom>
        </p:spPr>
      </p:pic>
      <p:grpSp>
        <p:nvGrpSpPr>
          <p:cNvPr id="9" name="Group 8">
            <a:extLst>
              <a:ext uri="{FF2B5EF4-FFF2-40B4-BE49-F238E27FC236}">
                <a16:creationId xmlns:a16="http://schemas.microsoft.com/office/drawing/2014/main" id="{14C2EF04-340B-4FB5-9F6C-9F3355BAB851}"/>
              </a:ext>
            </a:extLst>
          </p:cNvPr>
          <p:cNvGrpSpPr/>
          <p:nvPr/>
        </p:nvGrpSpPr>
        <p:grpSpPr>
          <a:xfrm>
            <a:off x="4206247" y="3139639"/>
            <a:ext cx="2124006" cy="951440"/>
            <a:chOff x="4206247" y="3139639"/>
            <a:chExt cx="2124006" cy="951440"/>
          </a:xfrm>
        </p:grpSpPr>
        <p:pic>
          <p:nvPicPr>
            <p:cNvPr id="231" name="Shape 231" descr="Screen Clipping"/>
            <p:cNvPicPr preferRelativeResize="0"/>
            <p:nvPr/>
          </p:nvPicPr>
          <p:blipFill rotWithShape="1">
            <a:blip r:embed="rId5">
              <a:alphaModFix/>
            </a:blip>
            <a:srcRect/>
            <a:stretch/>
          </p:blipFill>
          <p:spPr>
            <a:xfrm>
              <a:off x="4206247" y="3145591"/>
              <a:ext cx="2124006" cy="945488"/>
            </a:xfrm>
            <a:prstGeom prst="rect">
              <a:avLst/>
            </a:prstGeom>
            <a:noFill/>
            <a:ln>
              <a:noFill/>
            </a:ln>
          </p:spPr>
        </p:pic>
        <p:sp>
          <p:nvSpPr>
            <p:cNvPr id="8" name="Rectangle 7">
              <a:extLst>
                <a:ext uri="{FF2B5EF4-FFF2-40B4-BE49-F238E27FC236}">
                  <a16:creationId xmlns:a16="http://schemas.microsoft.com/office/drawing/2014/main" id="{18E5ACA1-4903-4FB5-81AA-6874E826BEA1}"/>
                </a:ext>
              </a:extLst>
            </p:cNvPr>
            <p:cNvSpPr/>
            <p:nvPr/>
          </p:nvSpPr>
          <p:spPr>
            <a:xfrm>
              <a:off x="4994031" y="3139639"/>
              <a:ext cx="1206472" cy="162535"/>
            </a:xfrm>
            <a:prstGeom prst="rect">
              <a:avLst/>
            </a:prstGeom>
            <a:solidFill>
              <a:srgbClr val="F9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F9FA"/>
                </a:solidFill>
              </a:endParaRPr>
            </a:p>
          </p:txBody>
        </p:sp>
      </p:grpSp>
      <p:pic>
        <p:nvPicPr>
          <p:cNvPr id="5" name="Picture 4">
            <a:extLst>
              <a:ext uri="{FF2B5EF4-FFF2-40B4-BE49-F238E27FC236}">
                <a16:creationId xmlns:a16="http://schemas.microsoft.com/office/drawing/2014/main" id="{23BC2F8A-83BC-4170-AA47-262082797EA7}"/>
              </a:ext>
            </a:extLst>
          </p:cNvPr>
          <p:cNvPicPr>
            <a:picLocks noChangeAspect="1"/>
          </p:cNvPicPr>
          <p:nvPr/>
        </p:nvPicPr>
        <p:blipFill>
          <a:blip r:embed="rId6"/>
          <a:stretch>
            <a:fillRect/>
          </a:stretch>
        </p:blipFill>
        <p:spPr>
          <a:xfrm>
            <a:off x="4136137" y="1127250"/>
            <a:ext cx="2239894" cy="1781192"/>
          </a:xfrm>
          <a:prstGeom prst="rect">
            <a:avLst/>
          </a:prstGeom>
        </p:spPr>
      </p:pic>
      <p:grpSp>
        <p:nvGrpSpPr>
          <p:cNvPr id="18" name="Group 17">
            <a:extLst>
              <a:ext uri="{FF2B5EF4-FFF2-40B4-BE49-F238E27FC236}">
                <a16:creationId xmlns:a16="http://schemas.microsoft.com/office/drawing/2014/main" id="{80493C97-81E7-4D75-A24F-0A864ED90F65}"/>
              </a:ext>
            </a:extLst>
          </p:cNvPr>
          <p:cNvGrpSpPr/>
          <p:nvPr/>
        </p:nvGrpSpPr>
        <p:grpSpPr>
          <a:xfrm>
            <a:off x="0" y="-45300"/>
            <a:ext cx="9144000" cy="946800"/>
            <a:chOff x="0" y="-45300"/>
            <a:chExt cx="9144000" cy="946800"/>
          </a:xfrm>
        </p:grpSpPr>
        <p:sp>
          <p:nvSpPr>
            <p:cNvPr id="19" name="Shape 74">
              <a:extLst>
                <a:ext uri="{FF2B5EF4-FFF2-40B4-BE49-F238E27FC236}">
                  <a16:creationId xmlns:a16="http://schemas.microsoft.com/office/drawing/2014/main" id="{80BAF8A5-9842-4799-8DA9-197FD05E260B}"/>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0" name="Picture 19">
              <a:extLst>
                <a:ext uri="{FF2B5EF4-FFF2-40B4-BE49-F238E27FC236}">
                  <a16:creationId xmlns:a16="http://schemas.microsoft.com/office/drawing/2014/main" id="{03058A1F-3AEA-43C0-8347-1CC438A3AECF}"/>
                </a:ext>
              </a:extLst>
            </p:cNvPr>
            <p:cNvPicPr>
              <a:picLocks noChangeAspect="1"/>
            </p:cNvPicPr>
            <p:nvPr/>
          </p:nvPicPr>
          <p:blipFill>
            <a:blip r:embed="rId7"/>
            <a:stretch>
              <a:fillRect/>
            </a:stretch>
          </p:blipFill>
          <p:spPr>
            <a:xfrm>
              <a:off x="346165" y="18052"/>
              <a:ext cx="1449532" cy="820096"/>
            </a:xfrm>
            <a:prstGeom prst="rect">
              <a:avLst/>
            </a:prstGeom>
            <a:ln>
              <a:noFill/>
            </a:ln>
          </p:spPr>
        </p:pic>
      </p:grpSp>
      <p:sp>
        <p:nvSpPr>
          <p:cNvPr id="224" name="Shape 224"/>
          <p:cNvSpPr/>
          <p:nvPr/>
        </p:nvSpPr>
        <p:spPr>
          <a:xfrm>
            <a:off x="202683" y="1582615"/>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7" name="Shape 227"/>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Modeling a Pendant</a:t>
            </a:r>
          </a:p>
        </p:txBody>
      </p:sp>
      <p:sp>
        <p:nvSpPr>
          <p:cNvPr id="228" name="Shape 228"/>
          <p:cNvSpPr txBox="1"/>
          <p:nvPr/>
        </p:nvSpPr>
        <p:spPr>
          <a:xfrm>
            <a:off x="223785" y="1148391"/>
            <a:ext cx="3672966" cy="353943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1" u="none" strike="noStrike" cap="none" dirty="0">
                <a:solidFill>
                  <a:srgbClr val="666666"/>
                </a:solidFill>
                <a:latin typeface="Calibri"/>
                <a:ea typeface="Calibri"/>
                <a:cs typeface="Calibri"/>
                <a:sym typeface="Calibri"/>
              </a:rPr>
              <a:t>Creating the pendant base</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1. Add a </a:t>
            </a:r>
            <a:r>
              <a:rPr lang="en-US" sz="1400" b="1" i="0" u="none" strike="noStrike" cap="none" dirty="0">
                <a:solidFill>
                  <a:srgbClr val="666666"/>
                </a:solidFill>
                <a:latin typeface="Calibri"/>
                <a:ea typeface="Calibri"/>
                <a:cs typeface="Calibri"/>
                <a:sym typeface="Calibri"/>
              </a:rPr>
              <a:t>SOLID CYLINDER </a:t>
            </a:r>
            <a:r>
              <a:rPr lang="en-US" sz="1400" i="0" u="none" strike="noStrike" cap="none" dirty="0">
                <a:solidFill>
                  <a:srgbClr val="666666"/>
                </a:solidFill>
                <a:latin typeface="Calibri"/>
                <a:ea typeface="Calibri"/>
                <a:cs typeface="Calibri"/>
                <a:sym typeface="Calibri"/>
              </a:rPr>
              <a:t>to the </a:t>
            </a:r>
            <a:r>
              <a:rPr lang="en-US" sz="1400" i="0" u="none" strike="noStrike" cap="none" dirty="0" err="1">
                <a:solidFill>
                  <a:srgbClr val="666666"/>
                </a:solidFill>
                <a:latin typeface="Calibri"/>
                <a:ea typeface="Calibri"/>
                <a:cs typeface="Calibri"/>
                <a:sym typeface="Calibri"/>
              </a:rPr>
              <a:t>workplane</a:t>
            </a:r>
            <a:endParaRPr lang="en-US" sz="1400" b="1" i="0" u="none" strike="noStrike" cap="none" dirty="0">
              <a:solidFill>
                <a:srgbClr val="666666"/>
              </a:solidFill>
              <a:latin typeface="Calibri"/>
              <a:ea typeface="Calibri"/>
              <a:cs typeface="Calibri"/>
              <a:sym typeface="Calibri"/>
            </a:endParaRPr>
          </a:p>
          <a:p>
            <a:pPr marL="914400" marR="0" lvl="1" indent="-228600" algn="l" rtl="0">
              <a:lnSpc>
                <a:spcPct val="100000"/>
              </a:lnSpc>
              <a:spcBef>
                <a:spcPts val="0"/>
              </a:spcBef>
              <a:spcAft>
                <a:spcPts val="0"/>
              </a:spcAft>
              <a:buClr>
                <a:srgbClr val="666666"/>
              </a:buClr>
              <a:buFont typeface="Calibri"/>
            </a:pPr>
            <a:r>
              <a:rPr lang="en-US" dirty="0">
                <a:solidFill>
                  <a:srgbClr val="666666"/>
                </a:solidFill>
                <a:latin typeface="Calibri"/>
                <a:ea typeface="Calibri"/>
                <a:cs typeface="Calibri"/>
                <a:sym typeface="Calibri"/>
              </a:rPr>
              <a:t>Set # of sides to 64</a:t>
            </a: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b="0" i="0" u="none" strike="noStrike" cap="none" dirty="0">
                <a:solidFill>
                  <a:srgbClr val="666666"/>
                </a:solidFill>
                <a:latin typeface="Calibri"/>
                <a:ea typeface="Calibri"/>
                <a:cs typeface="Calibri"/>
                <a:sym typeface="Calibri"/>
              </a:rPr>
              <a:t>2. Resize the cylinder to be 27 width x 39mm length with 3mm </a:t>
            </a:r>
            <a:r>
              <a:rPr lang="en-US" dirty="0">
                <a:solidFill>
                  <a:srgbClr val="666666"/>
                </a:solidFill>
                <a:latin typeface="Calibri"/>
                <a:ea typeface="Calibri"/>
                <a:cs typeface="Calibri"/>
                <a:sym typeface="Calibri"/>
              </a:rPr>
              <a:t>thickness.</a:t>
            </a:r>
          </a:p>
          <a:p>
            <a:pPr marR="0" lvl="0" algn="l" rtl="0">
              <a:lnSpc>
                <a:spcPct val="100000"/>
              </a:lnSpc>
              <a:spcBef>
                <a:spcPts val="0"/>
              </a:spcBef>
              <a:spcAft>
                <a:spcPts val="0"/>
              </a:spcAft>
              <a:buNone/>
            </a:pPr>
            <a:endParaRPr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3. </a:t>
            </a:r>
            <a:r>
              <a:rPr lang="en-US" sz="1400" b="1" i="0" u="none" strike="noStrike" cap="none" dirty="0">
                <a:solidFill>
                  <a:srgbClr val="666666"/>
                </a:solidFill>
                <a:latin typeface="Calibri"/>
                <a:ea typeface="Calibri"/>
                <a:cs typeface="Calibri"/>
                <a:sym typeface="Calibri"/>
              </a:rPr>
              <a:t>DUPLICATE</a:t>
            </a:r>
            <a:r>
              <a:rPr lang="en-US" sz="1400" b="0" i="0" u="none" strike="noStrike" cap="none" dirty="0">
                <a:solidFill>
                  <a:srgbClr val="666666"/>
                </a:solidFill>
                <a:latin typeface="Calibri"/>
                <a:ea typeface="Calibri"/>
                <a:cs typeface="Calibri"/>
                <a:sym typeface="Calibri"/>
              </a:rPr>
              <a:t> the </a:t>
            </a:r>
            <a:r>
              <a:rPr lang="en-US" dirty="0">
                <a:solidFill>
                  <a:srgbClr val="666666"/>
                </a:solidFill>
                <a:latin typeface="Calibri"/>
                <a:ea typeface="Calibri"/>
                <a:cs typeface="Calibri"/>
                <a:sym typeface="Calibri"/>
              </a:rPr>
              <a:t>pendant body</a:t>
            </a:r>
            <a:r>
              <a:rPr lang="en-US" sz="1400" b="0" i="0" u="none" strike="noStrike" cap="none" dirty="0">
                <a:solidFill>
                  <a:srgbClr val="666666"/>
                </a:solidFill>
                <a:latin typeface="Calibri"/>
                <a:ea typeface="Calibri"/>
                <a:cs typeface="Calibri"/>
                <a:sym typeface="Calibri"/>
              </a:rPr>
              <a:t> and </a:t>
            </a:r>
            <a:r>
              <a:rPr lang="en-US" sz="1400" b="1" i="0" u="none" strike="noStrike" cap="none" dirty="0">
                <a:solidFill>
                  <a:srgbClr val="666666"/>
                </a:solidFill>
                <a:latin typeface="Calibri"/>
                <a:ea typeface="Calibri"/>
                <a:cs typeface="Calibri"/>
                <a:sym typeface="Calibri"/>
              </a:rPr>
              <a:t>HIDE</a:t>
            </a:r>
            <a:r>
              <a:rPr lang="en-US" sz="1400" b="0" i="0" u="none" strike="noStrike" cap="none" dirty="0">
                <a:solidFill>
                  <a:srgbClr val="666666"/>
                </a:solidFill>
                <a:latin typeface="Calibri"/>
                <a:ea typeface="Calibri"/>
                <a:cs typeface="Calibri"/>
                <a:sym typeface="Calibri"/>
              </a:rPr>
              <a:t> one of them.</a:t>
            </a: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lvl="0">
              <a:buClr>
                <a:srgbClr val="666666"/>
              </a:buClr>
            </a:pPr>
            <a:r>
              <a:rPr lang="en-US" dirty="0">
                <a:solidFill>
                  <a:srgbClr val="666666"/>
                </a:solidFill>
                <a:latin typeface="Calibri"/>
                <a:ea typeface="Calibri"/>
                <a:cs typeface="Calibri"/>
                <a:sym typeface="Calibri"/>
              </a:rPr>
              <a:t>4. Change the visible pendant body to be a </a:t>
            </a:r>
            <a:r>
              <a:rPr lang="en-US" b="1" dirty="0">
                <a:solidFill>
                  <a:srgbClr val="666666"/>
                </a:solidFill>
                <a:latin typeface="Calibri"/>
                <a:ea typeface="Calibri"/>
                <a:cs typeface="Calibri"/>
                <a:sym typeface="Calibri"/>
              </a:rPr>
              <a:t>HOLE</a:t>
            </a:r>
            <a:r>
              <a:rPr lang="en-US" dirty="0">
                <a:solidFill>
                  <a:srgbClr val="666666"/>
                </a:solidFill>
                <a:latin typeface="Calibri"/>
                <a:ea typeface="Calibri"/>
                <a:cs typeface="Calibri"/>
                <a:sym typeface="Calibri"/>
              </a:rPr>
              <a:t> and </a:t>
            </a:r>
            <a:r>
              <a:rPr lang="en-US" sz="1400" b="0" i="0" u="none" strike="noStrike" cap="none" dirty="0">
                <a:solidFill>
                  <a:srgbClr val="666666"/>
                </a:solidFill>
                <a:latin typeface="Calibri"/>
                <a:ea typeface="Calibri"/>
                <a:cs typeface="Calibri"/>
                <a:sym typeface="Calibri"/>
              </a:rPr>
              <a:t>resize it to be </a:t>
            </a:r>
            <a:r>
              <a:rPr lang="en-US" dirty="0">
                <a:solidFill>
                  <a:srgbClr val="666666"/>
                </a:solidFill>
                <a:latin typeface="Calibri"/>
                <a:ea typeface="Calibri"/>
                <a:cs typeface="Calibri"/>
                <a:sym typeface="Calibri"/>
              </a:rPr>
              <a:t>22 width x 34mm length with 1mm thickness.</a:t>
            </a:r>
            <a:endParaRPr lang="en-US" sz="1400" b="0" i="0" u="none" strike="noStrike" cap="none" dirty="0">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232" name="Shape 232" descr="Screen Clipping"/>
          <p:cNvPicPr preferRelativeResize="0"/>
          <p:nvPr/>
        </p:nvPicPr>
        <p:blipFill rotWithShape="1">
          <a:blip r:embed="rId8">
            <a:alphaModFix/>
          </a:blip>
          <a:srcRect/>
          <a:stretch/>
        </p:blipFill>
        <p:spPr>
          <a:xfrm>
            <a:off x="4206247" y="4172183"/>
            <a:ext cx="2119120" cy="839471"/>
          </a:xfrm>
          <a:prstGeom prst="rect">
            <a:avLst/>
          </a:prstGeom>
          <a:noFill/>
          <a:ln>
            <a:noFill/>
          </a:ln>
        </p:spPr>
      </p:pic>
      <p:sp>
        <p:nvSpPr>
          <p:cNvPr id="233" name="Shape 233"/>
          <p:cNvSpPr/>
          <p:nvPr/>
        </p:nvSpPr>
        <p:spPr>
          <a:xfrm>
            <a:off x="4994031" y="3383278"/>
            <a:ext cx="534572" cy="534572"/>
          </a:xfrm>
          <a:prstGeom prst="ellipse">
            <a:avLst/>
          </a:prstGeom>
          <a:noFill/>
          <a:ln w="25400" cap="flat" cmpd="sng">
            <a:solidFill>
              <a:srgbClr val="EE679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4" name="Shape 234"/>
          <p:cNvSpPr/>
          <p:nvPr/>
        </p:nvSpPr>
        <p:spPr>
          <a:xfrm>
            <a:off x="5888447" y="4244006"/>
            <a:ext cx="442018" cy="442018"/>
          </a:xfrm>
          <a:prstGeom prst="ellipse">
            <a:avLst/>
          </a:prstGeom>
          <a:noFill/>
          <a:ln w="25400" cap="flat" cmpd="sng">
            <a:solidFill>
              <a:srgbClr val="EE679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6" name="Shape 236"/>
          <p:cNvSpPr txBox="1"/>
          <p:nvPr/>
        </p:nvSpPr>
        <p:spPr>
          <a:xfrm>
            <a:off x="4117821" y="1099868"/>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1</a:t>
            </a:r>
          </a:p>
        </p:txBody>
      </p:sp>
      <p:sp>
        <p:nvSpPr>
          <p:cNvPr id="237" name="Shape 237"/>
          <p:cNvSpPr txBox="1"/>
          <p:nvPr/>
        </p:nvSpPr>
        <p:spPr>
          <a:xfrm>
            <a:off x="6593274" y="1099867"/>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2</a:t>
            </a:r>
          </a:p>
        </p:txBody>
      </p:sp>
      <p:sp>
        <p:nvSpPr>
          <p:cNvPr id="238" name="Shape 238"/>
          <p:cNvSpPr txBox="1"/>
          <p:nvPr/>
        </p:nvSpPr>
        <p:spPr>
          <a:xfrm>
            <a:off x="3946525" y="3065433"/>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3</a:t>
            </a:r>
          </a:p>
        </p:txBody>
      </p:sp>
      <p:sp>
        <p:nvSpPr>
          <p:cNvPr id="239" name="Shape 239"/>
          <p:cNvSpPr txBox="1"/>
          <p:nvPr/>
        </p:nvSpPr>
        <p:spPr>
          <a:xfrm>
            <a:off x="6691755" y="3096094"/>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4</a:t>
            </a:r>
          </a:p>
        </p:txBody>
      </p:sp>
      <p:sp>
        <p:nvSpPr>
          <p:cNvPr id="2" name="Slide Number Placeholder 1">
            <a:extLst>
              <a:ext uri="{FF2B5EF4-FFF2-40B4-BE49-F238E27FC236}">
                <a16:creationId xmlns:a16="http://schemas.microsoft.com/office/drawing/2014/main" id="{541C8D3C-12CC-4217-AD64-0E575A2FF2EC}"/>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15</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11" name="Picture 10">
            <a:extLst>
              <a:ext uri="{FF2B5EF4-FFF2-40B4-BE49-F238E27FC236}">
                <a16:creationId xmlns:a16="http://schemas.microsoft.com/office/drawing/2014/main" id="{74703DBB-6CC7-4FCD-9898-5C1D416DE587}"/>
              </a:ext>
            </a:extLst>
          </p:cNvPr>
          <p:cNvPicPr>
            <a:picLocks noChangeAspect="1"/>
          </p:cNvPicPr>
          <p:nvPr/>
        </p:nvPicPr>
        <p:blipFill>
          <a:blip r:embed="rId3"/>
          <a:stretch>
            <a:fillRect/>
          </a:stretch>
        </p:blipFill>
        <p:spPr>
          <a:xfrm>
            <a:off x="6549673" y="3108087"/>
            <a:ext cx="2245985" cy="1850605"/>
          </a:xfrm>
          <a:prstGeom prst="rect">
            <a:avLst/>
          </a:prstGeom>
        </p:spPr>
      </p:pic>
      <p:pic>
        <p:nvPicPr>
          <p:cNvPr id="9" name="Picture 8">
            <a:extLst>
              <a:ext uri="{FF2B5EF4-FFF2-40B4-BE49-F238E27FC236}">
                <a16:creationId xmlns:a16="http://schemas.microsoft.com/office/drawing/2014/main" id="{65C16850-8F1D-4845-9C52-AFCB443F157D}"/>
              </a:ext>
            </a:extLst>
          </p:cNvPr>
          <p:cNvPicPr>
            <a:picLocks noChangeAspect="1"/>
          </p:cNvPicPr>
          <p:nvPr/>
        </p:nvPicPr>
        <p:blipFill>
          <a:blip r:embed="rId4"/>
          <a:stretch>
            <a:fillRect/>
          </a:stretch>
        </p:blipFill>
        <p:spPr>
          <a:xfrm>
            <a:off x="3910553" y="3201817"/>
            <a:ext cx="2403430" cy="1590579"/>
          </a:xfrm>
          <a:prstGeom prst="rect">
            <a:avLst/>
          </a:prstGeom>
        </p:spPr>
      </p:pic>
      <p:pic>
        <p:nvPicPr>
          <p:cNvPr id="7" name="Picture 6">
            <a:extLst>
              <a:ext uri="{FF2B5EF4-FFF2-40B4-BE49-F238E27FC236}">
                <a16:creationId xmlns:a16="http://schemas.microsoft.com/office/drawing/2014/main" id="{9B4AB967-D709-4769-B6F3-DBDE90286740}"/>
              </a:ext>
            </a:extLst>
          </p:cNvPr>
          <p:cNvPicPr>
            <a:picLocks noChangeAspect="1"/>
          </p:cNvPicPr>
          <p:nvPr/>
        </p:nvPicPr>
        <p:blipFill>
          <a:blip r:embed="rId5"/>
          <a:stretch>
            <a:fillRect/>
          </a:stretch>
        </p:blipFill>
        <p:spPr>
          <a:xfrm>
            <a:off x="6413094" y="1083787"/>
            <a:ext cx="2507121" cy="1903555"/>
          </a:xfrm>
          <a:prstGeom prst="rect">
            <a:avLst/>
          </a:prstGeom>
        </p:spPr>
      </p:pic>
      <p:grpSp>
        <p:nvGrpSpPr>
          <p:cNvPr id="17" name="Group 16">
            <a:extLst>
              <a:ext uri="{FF2B5EF4-FFF2-40B4-BE49-F238E27FC236}">
                <a16:creationId xmlns:a16="http://schemas.microsoft.com/office/drawing/2014/main" id="{A4D02D34-3149-419A-83CE-EBB0DE5D9FF9}"/>
              </a:ext>
            </a:extLst>
          </p:cNvPr>
          <p:cNvGrpSpPr/>
          <p:nvPr/>
        </p:nvGrpSpPr>
        <p:grpSpPr>
          <a:xfrm>
            <a:off x="0" y="-45300"/>
            <a:ext cx="9144000" cy="946800"/>
            <a:chOff x="0" y="-45300"/>
            <a:chExt cx="9144000" cy="946800"/>
          </a:xfrm>
        </p:grpSpPr>
        <p:sp>
          <p:nvSpPr>
            <p:cNvPr id="18" name="Shape 74">
              <a:extLst>
                <a:ext uri="{FF2B5EF4-FFF2-40B4-BE49-F238E27FC236}">
                  <a16:creationId xmlns:a16="http://schemas.microsoft.com/office/drawing/2014/main" id="{62143DD5-6A16-4C78-82F8-F3B464E0427B}"/>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9" name="Picture 18">
              <a:extLst>
                <a:ext uri="{FF2B5EF4-FFF2-40B4-BE49-F238E27FC236}">
                  <a16:creationId xmlns:a16="http://schemas.microsoft.com/office/drawing/2014/main" id="{0749A2AB-EE04-4648-B16F-07610D1D4043}"/>
                </a:ext>
              </a:extLst>
            </p:cNvPr>
            <p:cNvPicPr>
              <a:picLocks noChangeAspect="1"/>
            </p:cNvPicPr>
            <p:nvPr/>
          </p:nvPicPr>
          <p:blipFill>
            <a:blip r:embed="rId6"/>
            <a:stretch>
              <a:fillRect/>
            </a:stretch>
          </p:blipFill>
          <p:spPr>
            <a:xfrm>
              <a:off x="346165" y="18052"/>
              <a:ext cx="1449532" cy="820096"/>
            </a:xfrm>
            <a:prstGeom prst="rect">
              <a:avLst/>
            </a:prstGeom>
            <a:ln>
              <a:noFill/>
            </a:ln>
          </p:spPr>
        </p:pic>
      </p:grpSp>
      <p:sp>
        <p:nvSpPr>
          <p:cNvPr id="248" name="Shape 248"/>
          <p:cNvSpPr/>
          <p:nvPr/>
        </p:nvSpPr>
        <p:spPr>
          <a:xfrm>
            <a:off x="202683" y="1582615"/>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2" name="Shape 252"/>
          <p:cNvSpPr txBox="1"/>
          <p:nvPr/>
        </p:nvSpPr>
        <p:spPr>
          <a:xfrm>
            <a:off x="223785" y="1148391"/>
            <a:ext cx="3672966" cy="397031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1" u="none" strike="noStrike" cap="none" dirty="0">
                <a:solidFill>
                  <a:srgbClr val="666666"/>
                </a:solidFill>
                <a:latin typeface="Calibri"/>
                <a:ea typeface="Calibri"/>
                <a:cs typeface="Calibri"/>
                <a:sym typeface="Calibri"/>
              </a:rPr>
              <a:t>Finishing the pendant body</a:t>
            </a:r>
            <a:r>
              <a:rPr lang="en-US" sz="1400" b="0" i="0" u="none" strike="noStrike" cap="none" dirty="0">
                <a:solidFill>
                  <a:srgbClr val="666666"/>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b="0" i="0" u="none" strike="noStrike" cap="none" dirty="0">
                <a:solidFill>
                  <a:srgbClr val="666666"/>
                </a:solidFill>
                <a:latin typeface="Calibri"/>
                <a:ea typeface="Calibri"/>
                <a:cs typeface="Calibri"/>
                <a:sym typeface="Calibri"/>
              </a:rPr>
              <a:t>1. Click the </a:t>
            </a:r>
            <a:r>
              <a:rPr lang="en-US" sz="1400" b="1" i="0" u="none" strike="noStrike" cap="none" dirty="0">
                <a:solidFill>
                  <a:srgbClr val="666666"/>
                </a:solidFill>
                <a:latin typeface="Calibri"/>
                <a:ea typeface="Calibri"/>
                <a:cs typeface="Calibri"/>
                <a:sym typeface="Calibri"/>
              </a:rPr>
              <a:t>SHOW ALL</a:t>
            </a:r>
            <a:r>
              <a:rPr lang="en-US" sz="1400" b="0" i="0" u="none" strike="noStrike" cap="none" dirty="0">
                <a:solidFill>
                  <a:srgbClr val="666666"/>
                </a:solidFill>
                <a:latin typeface="Calibri"/>
                <a:ea typeface="Calibri"/>
                <a:cs typeface="Calibri"/>
                <a:sym typeface="Calibri"/>
              </a:rPr>
              <a:t> button to unhide the </a:t>
            </a:r>
            <a:r>
              <a:rPr lang="en-US" dirty="0">
                <a:solidFill>
                  <a:srgbClr val="666666"/>
                </a:solidFill>
                <a:latin typeface="Calibri"/>
                <a:ea typeface="Calibri"/>
                <a:cs typeface="Calibri"/>
                <a:sym typeface="Calibri"/>
              </a:rPr>
              <a:t>hidden</a:t>
            </a:r>
            <a:r>
              <a:rPr lang="en-US" sz="1400" b="0" i="0" u="none" strike="noStrike" cap="none" dirty="0">
                <a:solidFill>
                  <a:srgbClr val="666666"/>
                </a:solidFill>
                <a:latin typeface="Calibri"/>
                <a:ea typeface="Calibri"/>
                <a:cs typeface="Calibri"/>
                <a:sym typeface="Calibri"/>
              </a:rPr>
              <a:t> pendant body.</a:t>
            </a: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b="0" i="0" u="none" strike="noStrike" cap="none" dirty="0">
                <a:solidFill>
                  <a:srgbClr val="666666"/>
                </a:solidFill>
                <a:latin typeface="Calibri"/>
                <a:ea typeface="Calibri"/>
                <a:cs typeface="Calibri"/>
                <a:sym typeface="Calibri"/>
              </a:rPr>
              <a:t>2. Use a </a:t>
            </a:r>
            <a:r>
              <a:rPr lang="en-US" sz="1400" b="1" i="0" u="none" strike="noStrike" cap="none" dirty="0">
                <a:solidFill>
                  <a:srgbClr val="666666"/>
                </a:solidFill>
                <a:latin typeface="Calibri"/>
                <a:ea typeface="Calibri"/>
                <a:cs typeface="Calibri"/>
                <a:sym typeface="Calibri"/>
              </a:rPr>
              <a:t>BOUNDING BOX</a:t>
            </a:r>
            <a:r>
              <a:rPr lang="en-US" sz="1400" b="0" i="0" u="none" strike="noStrike" cap="none" dirty="0">
                <a:solidFill>
                  <a:srgbClr val="666666"/>
                </a:solidFill>
                <a:latin typeface="Calibri"/>
                <a:ea typeface="Calibri"/>
                <a:cs typeface="Calibri"/>
                <a:sym typeface="Calibri"/>
              </a:rPr>
              <a:t> to select both cylinders.</a:t>
            </a: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pPr>
            <a:r>
              <a:rPr lang="en-US" dirty="0">
                <a:solidFill>
                  <a:srgbClr val="666666"/>
                </a:solidFill>
                <a:latin typeface="Calibri"/>
                <a:ea typeface="Calibri"/>
                <a:cs typeface="Calibri"/>
                <a:sym typeface="Calibri"/>
              </a:rPr>
              <a:t>3. </a:t>
            </a:r>
            <a:r>
              <a:rPr lang="en-US" b="1" dirty="0">
                <a:solidFill>
                  <a:srgbClr val="666666"/>
                </a:solidFill>
                <a:latin typeface="Calibri"/>
                <a:ea typeface="Calibri"/>
                <a:cs typeface="Calibri"/>
                <a:sym typeface="Calibri"/>
              </a:rPr>
              <a:t>ALIGN</a:t>
            </a:r>
            <a:r>
              <a:rPr lang="en-US" sz="1400" b="0" i="0" u="none" strike="noStrike" cap="none" dirty="0">
                <a:solidFill>
                  <a:srgbClr val="666666"/>
                </a:solidFill>
                <a:latin typeface="Calibri"/>
                <a:ea typeface="Calibri"/>
                <a:cs typeface="Calibri"/>
                <a:sym typeface="Calibri"/>
              </a:rPr>
              <a:t> the cylinders with each </a:t>
            </a:r>
          </a:p>
          <a:p>
            <a:pPr marR="0" lvl="0" algn="l" rtl="0">
              <a:lnSpc>
                <a:spcPct val="100000"/>
              </a:lnSpc>
              <a:spcBef>
                <a:spcPts val="0"/>
              </a:spcBef>
              <a:spcAft>
                <a:spcPts val="0"/>
              </a:spcAft>
              <a:buNone/>
            </a:pPr>
            <a:r>
              <a:rPr lang="en-US" sz="1400" b="0" i="0" u="none" strike="noStrike" cap="none" dirty="0">
                <a:solidFill>
                  <a:srgbClr val="666666"/>
                </a:solidFill>
                <a:latin typeface="Calibri"/>
                <a:ea typeface="Calibri"/>
                <a:cs typeface="Calibri"/>
                <a:sym typeface="Calibri"/>
              </a:rPr>
              <a:t>other</a:t>
            </a:r>
            <a:r>
              <a:rPr lang="en-US" dirty="0">
                <a:solidFill>
                  <a:srgbClr val="666666"/>
                </a:solidFill>
                <a:latin typeface="Calibri"/>
                <a:ea typeface="Calibri"/>
                <a:cs typeface="Calibri"/>
                <a:sym typeface="Calibri"/>
              </a:rPr>
              <a:t> at their center points and </a:t>
            </a:r>
          </a:p>
          <a:p>
            <a:pPr marR="0" lvl="0" algn="l" rtl="0">
              <a:lnSpc>
                <a:spcPct val="100000"/>
              </a:lnSpc>
              <a:spcBef>
                <a:spcPts val="0"/>
              </a:spcBef>
              <a:spcAft>
                <a:spcPts val="0"/>
              </a:spcAft>
              <a:buNone/>
            </a:pPr>
            <a:r>
              <a:rPr lang="en-US" dirty="0">
                <a:solidFill>
                  <a:srgbClr val="666666"/>
                </a:solidFill>
                <a:latin typeface="Calibri"/>
                <a:ea typeface="Calibri"/>
                <a:cs typeface="Calibri"/>
                <a:sym typeface="Calibri"/>
              </a:rPr>
              <a:t>at the top surface.</a:t>
            </a:r>
          </a:p>
          <a:p>
            <a:pPr marR="0" lvl="0" algn="l" rtl="0">
              <a:lnSpc>
                <a:spcPct val="100000"/>
              </a:lnSpc>
              <a:spcBef>
                <a:spcPts val="0"/>
              </a:spcBef>
              <a:spcAft>
                <a:spcPts val="0"/>
              </a:spcAft>
              <a:buNone/>
            </a:pPr>
            <a:endParaRPr dirty="0"/>
          </a:p>
          <a:p>
            <a:pPr marR="0" lvl="0" algn="l" rtl="0">
              <a:lnSpc>
                <a:spcPct val="100000"/>
              </a:lnSpc>
              <a:spcBef>
                <a:spcPts val="0"/>
              </a:spcBef>
              <a:spcAft>
                <a:spcPts val="0"/>
              </a:spcAft>
              <a:buNone/>
            </a:pPr>
            <a:r>
              <a:rPr lang="en-US" sz="1400" i="0" u="none" strike="noStrike" cap="none" dirty="0">
                <a:solidFill>
                  <a:srgbClr val="666666"/>
                </a:solidFill>
                <a:latin typeface="Calibri"/>
                <a:ea typeface="Calibri"/>
                <a:cs typeface="Calibri"/>
                <a:sym typeface="Calibri"/>
              </a:rPr>
              <a:t>4. </a:t>
            </a:r>
            <a:r>
              <a:rPr lang="en-US" sz="1400" b="1" i="0" u="none" strike="noStrike" cap="none" dirty="0">
                <a:solidFill>
                  <a:srgbClr val="666666"/>
                </a:solidFill>
                <a:latin typeface="Calibri"/>
                <a:ea typeface="Calibri"/>
                <a:cs typeface="Calibri"/>
                <a:sym typeface="Calibri"/>
              </a:rPr>
              <a:t>GROUP</a:t>
            </a:r>
            <a:r>
              <a:rPr lang="en-US" sz="1400" b="0" i="0" u="none" strike="noStrike" cap="none" dirty="0">
                <a:solidFill>
                  <a:srgbClr val="666666"/>
                </a:solidFill>
                <a:latin typeface="Calibri"/>
                <a:ea typeface="Calibri"/>
                <a:cs typeface="Calibri"/>
                <a:sym typeface="Calibri"/>
              </a:rPr>
              <a:t> </a:t>
            </a:r>
            <a:r>
              <a:rPr lang="en-US" dirty="0">
                <a:solidFill>
                  <a:srgbClr val="666666"/>
                </a:solidFill>
                <a:latin typeface="Calibri"/>
                <a:ea typeface="Calibri"/>
                <a:cs typeface="Calibri"/>
                <a:sym typeface="Calibri"/>
              </a:rPr>
              <a:t>the cylinders</a:t>
            </a:r>
            <a:r>
              <a:rPr lang="en-US" sz="1400" b="0" i="0" u="none" strike="noStrike" cap="none" dirty="0">
                <a:solidFill>
                  <a:srgbClr val="666666"/>
                </a:solidFill>
                <a:latin typeface="Calibri"/>
                <a:ea typeface="Calibri"/>
                <a:cs typeface="Calibri"/>
                <a:sym typeface="Calibri"/>
              </a:rPr>
              <a:t> to “trim” </a:t>
            </a:r>
            <a:endParaRPr lang="en-US" dirty="0">
              <a:solidFill>
                <a:srgbClr val="666666"/>
              </a:solidFill>
              <a:latin typeface="Calibri"/>
              <a:ea typeface="Calibri"/>
              <a:cs typeface="Calibri"/>
              <a:sym typeface="Calibri"/>
            </a:endParaRPr>
          </a:p>
          <a:p>
            <a:pPr marR="0" lvl="0" algn="l" rtl="0">
              <a:lnSpc>
                <a:spcPct val="100000"/>
              </a:lnSpc>
              <a:spcBef>
                <a:spcPts val="0"/>
              </a:spcBef>
              <a:spcAft>
                <a:spcPts val="0"/>
              </a:spcAft>
              <a:buNone/>
            </a:pPr>
            <a:r>
              <a:rPr lang="en-US" sz="1400" b="0" i="0" u="none" strike="noStrike" cap="none" dirty="0">
                <a:solidFill>
                  <a:srgbClr val="666666"/>
                </a:solidFill>
                <a:latin typeface="Calibri"/>
                <a:ea typeface="Calibri"/>
                <a:cs typeface="Calibri"/>
                <a:sym typeface="Calibri"/>
              </a:rPr>
              <a:t>the hol</a:t>
            </a:r>
            <a:r>
              <a:rPr lang="en-US" dirty="0">
                <a:solidFill>
                  <a:srgbClr val="666666"/>
                </a:solidFill>
                <a:latin typeface="Calibri"/>
                <a:ea typeface="Calibri"/>
                <a:cs typeface="Calibri"/>
                <a:sym typeface="Calibri"/>
              </a:rPr>
              <a:t>e</a:t>
            </a:r>
            <a:r>
              <a:rPr lang="en-US" sz="1400" b="0" i="0" u="none" strike="noStrike" cap="none" dirty="0">
                <a:solidFill>
                  <a:srgbClr val="666666"/>
                </a:solidFill>
                <a:latin typeface="Calibri"/>
                <a:ea typeface="Calibri"/>
                <a:cs typeface="Calibri"/>
                <a:sym typeface="Calibri"/>
              </a:rPr>
              <a:t> cylinder from the solid</a:t>
            </a:r>
            <a:r>
              <a:rPr lang="en-US" dirty="0">
                <a:solidFill>
                  <a:srgbClr val="666666"/>
                </a:solidFill>
                <a:latin typeface="Calibri"/>
                <a:ea typeface="Calibri"/>
                <a:cs typeface="Calibri"/>
                <a:sym typeface="Calibri"/>
              </a:rPr>
              <a:t> </a:t>
            </a:r>
          </a:p>
          <a:p>
            <a:pPr marR="0" lvl="0" algn="l" rtl="0">
              <a:lnSpc>
                <a:spcPct val="100000"/>
              </a:lnSpc>
              <a:spcBef>
                <a:spcPts val="0"/>
              </a:spcBef>
              <a:spcAft>
                <a:spcPts val="0"/>
              </a:spcAft>
              <a:buNone/>
            </a:pPr>
            <a:r>
              <a:rPr lang="en-US" sz="1400" b="0" i="0" u="none" strike="noStrike" cap="none" dirty="0">
                <a:solidFill>
                  <a:srgbClr val="666666"/>
                </a:solidFill>
                <a:latin typeface="Calibri"/>
                <a:ea typeface="Calibri"/>
                <a:cs typeface="Calibri"/>
                <a:sym typeface="Calibri"/>
              </a:rPr>
              <a:t>cylinder.</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54" name="Shape 254"/>
          <p:cNvSpPr txBox="1"/>
          <p:nvPr/>
        </p:nvSpPr>
        <p:spPr>
          <a:xfrm>
            <a:off x="6394650" y="1047279"/>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2</a:t>
            </a:r>
          </a:p>
        </p:txBody>
      </p:sp>
      <p:sp>
        <p:nvSpPr>
          <p:cNvPr id="255" name="Shape 255"/>
          <p:cNvSpPr txBox="1"/>
          <p:nvPr/>
        </p:nvSpPr>
        <p:spPr>
          <a:xfrm>
            <a:off x="3900098" y="3175736"/>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3</a:t>
            </a:r>
          </a:p>
        </p:txBody>
      </p:sp>
      <p:sp>
        <p:nvSpPr>
          <p:cNvPr id="256" name="Shape 256"/>
          <p:cNvSpPr txBox="1"/>
          <p:nvPr/>
        </p:nvSpPr>
        <p:spPr>
          <a:xfrm>
            <a:off x="6529639" y="3078676"/>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4</a:t>
            </a:r>
          </a:p>
        </p:txBody>
      </p:sp>
      <p:pic>
        <p:nvPicPr>
          <p:cNvPr id="257" name="Shape 257" descr="Screen Clipping"/>
          <p:cNvPicPr preferRelativeResize="0"/>
          <p:nvPr/>
        </p:nvPicPr>
        <p:blipFill rotWithShape="1">
          <a:blip r:embed="rId7">
            <a:alphaModFix/>
          </a:blip>
          <a:srcRect/>
          <a:stretch/>
        </p:blipFill>
        <p:spPr>
          <a:xfrm>
            <a:off x="2836400" y="2970149"/>
            <a:ext cx="358144" cy="358144"/>
          </a:xfrm>
          <a:prstGeom prst="rect">
            <a:avLst/>
          </a:prstGeom>
          <a:noFill/>
          <a:ln>
            <a:noFill/>
          </a:ln>
        </p:spPr>
      </p:pic>
      <p:pic>
        <p:nvPicPr>
          <p:cNvPr id="258" name="Shape 258" descr="Screen Clipping"/>
          <p:cNvPicPr preferRelativeResize="0"/>
          <p:nvPr/>
        </p:nvPicPr>
        <p:blipFill rotWithShape="1">
          <a:blip r:embed="rId8">
            <a:alphaModFix/>
          </a:blip>
          <a:srcRect/>
          <a:stretch/>
        </p:blipFill>
        <p:spPr>
          <a:xfrm>
            <a:off x="2833163" y="3830336"/>
            <a:ext cx="365792" cy="358144"/>
          </a:xfrm>
          <a:prstGeom prst="rect">
            <a:avLst/>
          </a:prstGeom>
          <a:noFill/>
          <a:ln>
            <a:noFill/>
          </a:ln>
        </p:spPr>
      </p:pic>
      <p:sp>
        <p:nvSpPr>
          <p:cNvPr id="20" name="Shape 227">
            <a:extLst>
              <a:ext uri="{FF2B5EF4-FFF2-40B4-BE49-F238E27FC236}">
                <a16:creationId xmlns:a16="http://schemas.microsoft.com/office/drawing/2014/main" id="{EBA07812-3147-4761-8857-CA05BE3F0D72}"/>
              </a:ext>
            </a:extLst>
          </p:cNvPr>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Modeling a Pendant</a:t>
            </a:r>
          </a:p>
        </p:txBody>
      </p:sp>
      <p:pic>
        <p:nvPicPr>
          <p:cNvPr id="3" name="Picture 2">
            <a:extLst>
              <a:ext uri="{FF2B5EF4-FFF2-40B4-BE49-F238E27FC236}">
                <a16:creationId xmlns:a16="http://schemas.microsoft.com/office/drawing/2014/main" id="{9DC2565B-9F32-4C0D-84D0-D868323F0A04}"/>
              </a:ext>
            </a:extLst>
          </p:cNvPr>
          <p:cNvPicPr>
            <a:picLocks noChangeAspect="1"/>
          </p:cNvPicPr>
          <p:nvPr/>
        </p:nvPicPr>
        <p:blipFill>
          <a:blip r:embed="rId9"/>
          <a:stretch>
            <a:fillRect/>
          </a:stretch>
        </p:blipFill>
        <p:spPr>
          <a:xfrm>
            <a:off x="3896751" y="1240276"/>
            <a:ext cx="2414684" cy="1590579"/>
          </a:xfrm>
          <a:prstGeom prst="rect">
            <a:avLst/>
          </a:prstGeom>
        </p:spPr>
      </p:pic>
      <p:sp>
        <p:nvSpPr>
          <p:cNvPr id="253" name="Shape 253"/>
          <p:cNvSpPr txBox="1"/>
          <p:nvPr/>
        </p:nvSpPr>
        <p:spPr>
          <a:xfrm>
            <a:off x="3873461" y="1254737"/>
            <a:ext cx="233118" cy="289261"/>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a:t>
            </a:r>
          </a:p>
        </p:txBody>
      </p:sp>
      <p:sp>
        <p:nvSpPr>
          <p:cNvPr id="2" name="Slide Number Placeholder 1">
            <a:extLst>
              <a:ext uri="{FF2B5EF4-FFF2-40B4-BE49-F238E27FC236}">
                <a16:creationId xmlns:a16="http://schemas.microsoft.com/office/drawing/2014/main" id="{EDE1B1AB-3CA6-4376-AFA9-D71B43CFFC2D}"/>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16</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1" name="Picture 20">
            <a:extLst>
              <a:ext uri="{FF2B5EF4-FFF2-40B4-BE49-F238E27FC236}">
                <a16:creationId xmlns:a16="http://schemas.microsoft.com/office/drawing/2014/main" id="{44A8C484-5851-45BC-AD02-8904A93F4A6A}"/>
              </a:ext>
            </a:extLst>
          </p:cNvPr>
          <p:cNvPicPr>
            <a:picLocks noChangeAspect="1"/>
          </p:cNvPicPr>
          <p:nvPr/>
        </p:nvPicPr>
        <p:blipFill>
          <a:blip r:embed="rId3"/>
          <a:stretch>
            <a:fillRect/>
          </a:stretch>
        </p:blipFill>
        <p:spPr>
          <a:xfrm>
            <a:off x="6506019" y="3098928"/>
            <a:ext cx="2347279" cy="1894071"/>
          </a:xfrm>
          <a:prstGeom prst="rect">
            <a:avLst/>
          </a:prstGeom>
        </p:spPr>
      </p:pic>
      <p:pic>
        <p:nvPicPr>
          <p:cNvPr id="13" name="Picture 12">
            <a:extLst>
              <a:ext uri="{FF2B5EF4-FFF2-40B4-BE49-F238E27FC236}">
                <a16:creationId xmlns:a16="http://schemas.microsoft.com/office/drawing/2014/main" id="{9751D9ED-A8DC-4E7C-A8C0-49C56816EB23}"/>
              </a:ext>
            </a:extLst>
          </p:cNvPr>
          <p:cNvPicPr>
            <a:picLocks noChangeAspect="1"/>
          </p:cNvPicPr>
          <p:nvPr/>
        </p:nvPicPr>
        <p:blipFill>
          <a:blip r:embed="rId4"/>
          <a:stretch>
            <a:fillRect/>
          </a:stretch>
        </p:blipFill>
        <p:spPr>
          <a:xfrm>
            <a:off x="4906438" y="3936273"/>
            <a:ext cx="1310181" cy="1128071"/>
          </a:xfrm>
          <a:prstGeom prst="rect">
            <a:avLst/>
          </a:prstGeom>
        </p:spPr>
      </p:pic>
      <p:pic>
        <p:nvPicPr>
          <p:cNvPr id="11" name="Picture 10">
            <a:extLst>
              <a:ext uri="{FF2B5EF4-FFF2-40B4-BE49-F238E27FC236}">
                <a16:creationId xmlns:a16="http://schemas.microsoft.com/office/drawing/2014/main" id="{2BF86DFD-FEDA-4989-A93A-9982B0120E65}"/>
              </a:ext>
            </a:extLst>
          </p:cNvPr>
          <p:cNvPicPr>
            <a:picLocks noChangeAspect="1"/>
          </p:cNvPicPr>
          <p:nvPr/>
        </p:nvPicPr>
        <p:blipFill>
          <a:blip r:embed="rId5"/>
          <a:stretch>
            <a:fillRect/>
          </a:stretch>
        </p:blipFill>
        <p:spPr>
          <a:xfrm>
            <a:off x="4034081" y="3140563"/>
            <a:ext cx="1384993" cy="1056968"/>
          </a:xfrm>
          <a:prstGeom prst="rect">
            <a:avLst/>
          </a:prstGeom>
        </p:spPr>
      </p:pic>
      <p:pic>
        <p:nvPicPr>
          <p:cNvPr id="9" name="Picture 8">
            <a:extLst>
              <a:ext uri="{FF2B5EF4-FFF2-40B4-BE49-F238E27FC236}">
                <a16:creationId xmlns:a16="http://schemas.microsoft.com/office/drawing/2014/main" id="{69298335-AE9F-48E9-A689-CE79814D8511}"/>
              </a:ext>
            </a:extLst>
          </p:cNvPr>
          <p:cNvPicPr>
            <a:picLocks noChangeAspect="1"/>
          </p:cNvPicPr>
          <p:nvPr/>
        </p:nvPicPr>
        <p:blipFill>
          <a:blip r:embed="rId6"/>
          <a:stretch>
            <a:fillRect/>
          </a:stretch>
        </p:blipFill>
        <p:spPr>
          <a:xfrm>
            <a:off x="6506019" y="1114231"/>
            <a:ext cx="2347279" cy="1771966"/>
          </a:xfrm>
          <a:prstGeom prst="rect">
            <a:avLst/>
          </a:prstGeom>
        </p:spPr>
      </p:pic>
      <p:pic>
        <p:nvPicPr>
          <p:cNvPr id="7" name="Picture 6">
            <a:extLst>
              <a:ext uri="{FF2B5EF4-FFF2-40B4-BE49-F238E27FC236}">
                <a16:creationId xmlns:a16="http://schemas.microsoft.com/office/drawing/2014/main" id="{2BD72DDD-52A3-48D6-9572-4CAD3F1D5505}"/>
              </a:ext>
            </a:extLst>
          </p:cNvPr>
          <p:cNvPicPr>
            <a:picLocks noChangeAspect="1"/>
          </p:cNvPicPr>
          <p:nvPr/>
        </p:nvPicPr>
        <p:blipFill>
          <a:blip r:embed="rId7"/>
          <a:stretch>
            <a:fillRect/>
          </a:stretch>
        </p:blipFill>
        <p:spPr>
          <a:xfrm>
            <a:off x="4036957" y="1133152"/>
            <a:ext cx="2365933" cy="1740678"/>
          </a:xfrm>
          <a:prstGeom prst="rect">
            <a:avLst/>
          </a:prstGeom>
        </p:spPr>
      </p:pic>
      <p:grpSp>
        <p:nvGrpSpPr>
          <p:cNvPr id="16" name="Group 15">
            <a:extLst>
              <a:ext uri="{FF2B5EF4-FFF2-40B4-BE49-F238E27FC236}">
                <a16:creationId xmlns:a16="http://schemas.microsoft.com/office/drawing/2014/main" id="{1312CC50-EA8E-4ECD-96E9-E9A5956B897F}"/>
              </a:ext>
            </a:extLst>
          </p:cNvPr>
          <p:cNvGrpSpPr/>
          <p:nvPr/>
        </p:nvGrpSpPr>
        <p:grpSpPr>
          <a:xfrm>
            <a:off x="0" y="-45300"/>
            <a:ext cx="9144000" cy="946800"/>
            <a:chOff x="0" y="-45300"/>
            <a:chExt cx="9144000" cy="946800"/>
          </a:xfrm>
        </p:grpSpPr>
        <p:sp>
          <p:nvSpPr>
            <p:cNvPr id="17" name="Shape 74">
              <a:extLst>
                <a:ext uri="{FF2B5EF4-FFF2-40B4-BE49-F238E27FC236}">
                  <a16:creationId xmlns:a16="http://schemas.microsoft.com/office/drawing/2014/main" id="{5986A092-CEA9-47A7-A1D3-ECAA6962350F}"/>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8" name="Picture 17">
              <a:extLst>
                <a:ext uri="{FF2B5EF4-FFF2-40B4-BE49-F238E27FC236}">
                  <a16:creationId xmlns:a16="http://schemas.microsoft.com/office/drawing/2014/main" id="{ED6A32B4-09C5-4A6E-ABD8-79BD88E73057}"/>
                </a:ext>
              </a:extLst>
            </p:cNvPr>
            <p:cNvPicPr>
              <a:picLocks noChangeAspect="1"/>
            </p:cNvPicPr>
            <p:nvPr/>
          </p:nvPicPr>
          <p:blipFill>
            <a:blip r:embed="rId8"/>
            <a:stretch>
              <a:fillRect/>
            </a:stretch>
          </p:blipFill>
          <p:spPr>
            <a:xfrm>
              <a:off x="346165" y="18052"/>
              <a:ext cx="1449532" cy="820096"/>
            </a:xfrm>
            <a:prstGeom prst="rect">
              <a:avLst/>
            </a:prstGeom>
            <a:ln>
              <a:noFill/>
            </a:ln>
          </p:spPr>
        </p:pic>
      </p:grpSp>
      <p:sp>
        <p:nvSpPr>
          <p:cNvPr id="267" name="Shape 267"/>
          <p:cNvSpPr/>
          <p:nvPr/>
        </p:nvSpPr>
        <p:spPr>
          <a:xfrm>
            <a:off x="166215" y="1594903"/>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71" name="Shape 271"/>
          <p:cNvSpPr txBox="1"/>
          <p:nvPr/>
        </p:nvSpPr>
        <p:spPr>
          <a:xfrm>
            <a:off x="223785" y="1072191"/>
            <a:ext cx="3672900" cy="50475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1" u="none" strike="noStrike" cap="none" dirty="0">
                <a:solidFill>
                  <a:srgbClr val="666666"/>
                </a:solidFill>
                <a:latin typeface="Calibri"/>
                <a:ea typeface="Calibri"/>
                <a:cs typeface="Calibri"/>
                <a:sym typeface="Calibri"/>
              </a:rPr>
              <a:t>Adding a top loop to the pendant body</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AutoNum type="arabicPeriod"/>
            </a:pPr>
            <a:r>
              <a:rPr lang="en-US" sz="1400" b="1" i="0" u="none" strike="noStrike" cap="none" dirty="0">
                <a:solidFill>
                  <a:srgbClr val="666666"/>
                </a:solidFill>
                <a:latin typeface="Calibri"/>
                <a:ea typeface="Calibri"/>
                <a:cs typeface="Calibri"/>
                <a:sym typeface="Calibri"/>
              </a:rPr>
              <a:t>DUPLICATE </a:t>
            </a:r>
            <a:r>
              <a:rPr lang="en-US" sz="1400" i="0" u="none" strike="noStrike" cap="none" dirty="0">
                <a:solidFill>
                  <a:srgbClr val="666666"/>
                </a:solidFill>
                <a:latin typeface="Calibri"/>
                <a:ea typeface="Calibri"/>
                <a:cs typeface="Calibri"/>
                <a:sym typeface="Calibri"/>
              </a:rPr>
              <a:t>the pendant body and </a:t>
            </a: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then </a:t>
            </a:r>
            <a:r>
              <a:rPr lang="en-US" sz="1400" b="1" i="0" u="none" strike="noStrike" cap="none" dirty="0">
                <a:solidFill>
                  <a:srgbClr val="666666"/>
                </a:solidFill>
                <a:latin typeface="Calibri"/>
                <a:ea typeface="Calibri"/>
                <a:cs typeface="Calibri"/>
                <a:sym typeface="Calibri"/>
              </a:rPr>
              <a:t>HIDE</a:t>
            </a:r>
            <a:r>
              <a:rPr lang="en-US" sz="1400" i="0" u="none" strike="noStrike" cap="none" dirty="0">
                <a:solidFill>
                  <a:srgbClr val="666666"/>
                </a:solidFill>
                <a:latin typeface="Calibri"/>
                <a:ea typeface="Calibri"/>
                <a:cs typeface="Calibri"/>
                <a:sym typeface="Calibri"/>
              </a:rPr>
              <a:t> one of the copies.</a:t>
            </a:r>
            <a:r>
              <a:rPr lang="en-US" dirty="0">
                <a:solidFill>
                  <a:srgbClr val="666666"/>
                </a:solidFill>
                <a:latin typeface="Calibri"/>
                <a:ea typeface="Calibri"/>
                <a:cs typeface="Calibri"/>
                <a:sym typeface="Calibri"/>
              </a:rPr>
              <a:t> </a:t>
            </a:r>
            <a:r>
              <a:rPr lang="en-US" b="1" dirty="0">
                <a:solidFill>
                  <a:srgbClr val="666666"/>
                </a:solidFill>
                <a:latin typeface="Calibri"/>
                <a:ea typeface="Calibri"/>
                <a:cs typeface="Calibri"/>
                <a:sym typeface="Calibri"/>
              </a:rPr>
              <a:t>UNGROUP</a:t>
            </a:r>
            <a:r>
              <a:rPr lang="en-US" dirty="0">
                <a:solidFill>
                  <a:srgbClr val="666666"/>
                </a:solidFill>
                <a:latin typeface="Calibri"/>
                <a:ea typeface="Calibri"/>
                <a:cs typeface="Calibri"/>
                <a:sym typeface="Calibri"/>
              </a:rPr>
              <a:t> </a:t>
            </a: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the visible pendant body.</a:t>
            </a:r>
            <a:endParaRPr lang="en-US" sz="1400" b="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2.</a:t>
            </a:r>
            <a:r>
              <a:rPr lang="en-US" dirty="0">
                <a:solidFill>
                  <a:srgbClr val="666666"/>
                </a:solidFill>
                <a:latin typeface="Calibri"/>
                <a:ea typeface="Calibri"/>
                <a:cs typeface="Calibri"/>
                <a:sym typeface="Calibri"/>
              </a:rPr>
              <a:t> Separate the two cylinders and resize them to the following measurements:</a:t>
            </a: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a:buClr>
                <a:srgbClr val="666666"/>
              </a:buClr>
              <a:buSzPct val="100000"/>
            </a:pPr>
            <a:r>
              <a:rPr lang="en-US" sz="1400" b="0" i="1" u="none" strike="noStrike" cap="none" dirty="0">
                <a:solidFill>
                  <a:srgbClr val="666666"/>
                </a:solidFill>
                <a:latin typeface="Calibri"/>
                <a:ea typeface="Calibri"/>
                <a:cs typeface="Calibri"/>
                <a:sym typeface="Calibri"/>
              </a:rPr>
              <a:t>Outer (solid</a:t>
            </a:r>
            <a:r>
              <a:rPr lang="en-US" i="1" dirty="0">
                <a:solidFill>
                  <a:srgbClr val="666666"/>
                </a:solidFill>
                <a:latin typeface="Calibri"/>
                <a:ea typeface="Calibri"/>
                <a:cs typeface="Calibri"/>
                <a:sym typeface="Calibri"/>
              </a:rPr>
              <a:t>)-</a:t>
            </a:r>
            <a:r>
              <a:rPr lang="en-US" dirty="0">
                <a:solidFill>
                  <a:srgbClr val="666666"/>
                </a:solidFill>
                <a:latin typeface="Calibri"/>
                <a:ea typeface="Calibri"/>
                <a:cs typeface="Calibri"/>
                <a:sym typeface="Calibri"/>
              </a:rPr>
              <a:t> 7mm W x 9mm L, 2mm thickness.</a:t>
            </a:r>
          </a:p>
          <a:p>
            <a:pPr>
              <a:buClr>
                <a:srgbClr val="666666"/>
              </a:buClr>
              <a:buSzPct val="100000"/>
            </a:pPr>
            <a:r>
              <a:rPr lang="en-US" i="1" dirty="0">
                <a:solidFill>
                  <a:srgbClr val="666666"/>
                </a:solidFill>
                <a:latin typeface="Calibri"/>
                <a:ea typeface="Calibri"/>
                <a:cs typeface="Calibri"/>
                <a:sym typeface="Calibri"/>
              </a:rPr>
              <a:t>Inner (hole)- </a:t>
            </a:r>
            <a:r>
              <a:rPr lang="en-US" dirty="0">
                <a:solidFill>
                  <a:srgbClr val="666666"/>
                </a:solidFill>
                <a:latin typeface="Calibri"/>
                <a:ea typeface="Calibri"/>
                <a:cs typeface="Calibri"/>
                <a:sym typeface="Calibri"/>
              </a:rPr>
              <a:t>5mm W x 7mm L, 2mm thickness.</a:t>
            </a: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b="0" i="0" u="none" strike="noStrike" cap="none" dirty="0">
                <a:solidFill>
                  <a:srgbClr val="666666"/>
                </a:solidFill>
                <a:latin typeface="Calibri"/>
                <a:ea typeface="Calibri"/>
                <a:cs typeface="Calibri"/>
                <a:sym typeface="Calibri"/>
              </a:rPr>
              <a:t>3. </a:t>
            </a:r>
            <a:r>
              <a:rPr lang="en-US" sz="1400" b="1" i="0" u="none" strike="noStrike" cap="none" dirty="0">
                <a:solidFill>
                  <a:srgbClr val="666666"/>
                </a:solidFill>
                <a:latin typeface="Calibri"/>
                <a:ea typeface="Calibri"/>
                <a:cs typeface="Calibri"/>
                <a:sym typeface="Calibri"/>
              </a:rPr>
              <a:t>ALIGN</a:t>
            </a:r>
            <a:r>
              <a:rPr lang="en-US" sz="1400" b="0" i="0" u="none" strike="noStrike" cap="none" dirty="0">
                <a:solidFill>
                  <a:srgbClr val="666666"/>
                </a:solidFill>
                <a:latin typeface="Calibri"/>
                <a:ea typeface="Calibri"/>
                <a:cs typeface="Calibri"/>
                <a:sym typeface="Calibri"/>
              </a:rPr>
              <a:t> the cylinders at all center points and </a:t>
            </a:r>
            <a:r>
              <a:rPr lang="en-US" sz="1400" b="1" i="0" u="none" strike="noStrike" cap="none" dirty="0">
                <a:solidFill>
                  <a:srgbClr val="666666"/>
                </a:solidFill>
                <a:latin typeface="Calibri"/>
                <a:ea typeface="Calibri"/>
                <a:cs typeface="Calibri"/>
                <a:sym typeface="Calibri"/>
              </a:rPr>
              <a:t>GROUP</a:t>
            </a:r>
            <a:r>
              <a:rPr lang="en-US" sz="1400" b="0" i="0" u="none" strike="noStrike" cap="none" dirty="0">
                <a:solidFill>
                  <a:srgbClr val="666666"/>
                </a:solidFill>
                <a:latin typeface="Calibri"/>
                <a:ea typeface="Calibri"/>
                <a:cs typeface="Calibri"/>
                <a:sym typeface="Calibri"/>
              </a:rPr>
              <a:t> them together.</a:t>
            </a: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4. Use </a:t>
            </a:r>
            <a:r>
              <a:rPr lang="en-US" b="1" dirty="0">
                <a:solidFill>
                  <a:srgbClr val="666666"/>
                </a:solidFill>
                <a:latin typeface="Calibri"/>
                <a:ea typeface="Calibri"/>
                <a:cs typeface="Calibri"/>
                <a:sym typeface="Calibri"/>
              </a:rPr>
              <a:t>SHOW ALL </a:t>
            </a:r>
            <a:r>
              <a:rPr lang="en-US" dirty="0">
                <a:solidFill>
                  <a:srgbClr val="666666"/>
                </a:solidFill>
                <a:latin typeface="Calibri"/>
                <a:ea typeface="Calibri"/>
                <a:cs typeface="Calibri"/>
                <a:sym typeface="Calibri"/>
              </a:rPr>
              <a:t>to make the cylinder </a:t>
            </a: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body visible again. Then rotate the top </a:t>
            </a: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loop by 90 degrees.</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72" name="Shape 272"/>
          <p:cNvSpPr txBox="1"/>
          <p:nvPr/>
        </p:nvSpPr>
        <p:spPr>
          <a:xfrm>
            <a:off x="4034081" y="1104893"/>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a:t>
            </a:r>
          </a:p>
        </p:txBody>
      </p:sp>
      <p:sp>
        <p:nvSpPr>
          <p:cNvPr id="273" name="Shape 273"/>
          <p:cNvSpPr txBox="1"/>
          <p:nvPr/>
        </p:nvSpPr>
        <p:spPr>
          <a:xfrm flipH="1">
            <a:off x="6592775" y="1104893"/>
            <a:ext cx="45719" cy="23274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2</a:t>
            </a:r>
          </a:p>
        </p:txBody>
      </p:sp>
      <p:sp>
        <p:nvSpPr>
          <p:cNvPr id="274" name="Shape 274"/>
          <p:cNvSpPr txBox="1"/>
          <p:nvPr/>
        </p:nvSpPr>
        <p:spPr>
          <a:xfrm>
            <a:off x="4014988" y="3140900"/>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3</a:t>
            </a:r>
          </a:p>
        </p:txBody>
      </p:sp>
      <p:sp>
        <p:nvSpPr>
          <p:cNvPr id="275" name="Shape 275"/>
          <p:cNvSpPr txBox="1"/>
          <p:nvPr/>
        </p:nvSpPr>
        <p:spPr>
          <a:xfrm>
            <a:off x="6498491" y="3096094"/>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4</a:t>
            </a:r>
          </a:p>
        </p:txBody>
      </p:sp>
      <p:sp>
        <p:nvSpPr>
          <p:cNvPr id="19" name="Shape 227">
            <a:extLst>
              <a:ext uri="{FF2B5EF4-FFF2-40B4-BE49-F238E27FC236}">
                <a16:creationId xmlns:a16="http://schemas.microsoft.com/office/drawing/2014/main" id="{E7C4E567-9952-4901-8C75-9C4F358EB280}"/>
              </a:ext>
            </a:extLst>
          </p:cNvPr>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Modeling a Pendant</a:t>
            </a:r>
          </a:p>
        </p:txBody>
      </p:sp>
      <p:pic>
        <p:nvPicPr>
          <p:cNvPr id="5" name="Picture 4">
            <a:extLst>
              <a:ext uri="{FF2B5EF4-FFF2-40B4-BE49-F238E27FC236}">
                <a16:creationId xmlns:a16="http://schemas.microsoft.com/office/drawing/2014/main" id="{3362F799-4D89-4BE3-BDD3-794B285C879B}"/>
              </a:ext>
            </a:extLst>
          </p:cNvPr>
          <p:cNvPicPr>
            <a:picLocks noChangeAspect="1"/>
          </p:cNvPicPr>
          <p:nvPr/>
        </p:nvPicPr>
        <p:blipFill>
          <a:blip r:embed="rId9"/>
          <a:stretch>
            <a:fillRect/>
          </a:stretch>
        </p:blipFill>
        <p:spPr>
          <a:xfrm>
            <a:off x="3285253" y="1606627"/>
            <a:ext cx="441998" cy="373412"/>
          </a:xfrm>
          <a:prstGeom prst="rect">
            <a:avLst/>
          </a:prstGeom>
        </p:spPr>
      </p:pic>
      <p:pic>
        <p:nvPicPr>
          <p:cNvPr id="15" name="Picture 14">
            <a:extLst>
              <a:ext uri="{FF2B5EF4-FFF2-40B4-BE49-F238E27FC236}">
                <a16:creationId xmlns:a16="http://schemas.microsoft.com/office/drawing/2014/main" id="{355C9E32-E595-4298-AD9C-75013D1EA290}"/>
              </a:ext>
            </a:extLst>
          </p:cNvPr>
          <p:cNvPicPr>
            <a:picLocks noChangeAspect="1"/>
          </p:cNvPicPr>
          <p:nvPr/>
        </p:nvPicPr>
        <p:blipFill>
          <a:blip r:embed="rId10"/>
          <a:stretch>
            <a:fillRect/>
          </a:stretch>
        </p:blipFill>
        <p:spPr>
          <a:xfrm>
            <a:off x="3285253" y="4298360"/>
            <a:ext cx="449619" cy="403895"/>
          </a:xfrm>
          <a:prstGeom prst="rect">
            <a:avLst/>
          </a:prstGeom>
        </p:spPr>
      </p:pic>
      <p:sp>
        <p:nvSpPr>
          <p:cNvPr id="2" name="Slide Number Placeholder 1">
            <a:extLst>
              <a:ext uri="{FF2B5EF4-FFF2-40B4-BE49-F238E27FC236}">
                <a16:creationId xmlns:a16="http://schemas.microsoft.com/office/drawing/2014/main" id="{279DEDE3-1FD0-47E9-A7E4-657B51101CBD}"/>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17</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4" name="Picture 23">
            <a:extLst>
              <a:ext uri="{FF2B5EF4-FFF2-40B4-BE49-F238E27FC236}">
                <a16:creationId xmlns:a16="http://schemas.microsoft.com/office/drawing/2014/main" id="{7A2A7EFE-A5F1-432E-AD8C-33B2858EDEAF}"/>
              </a:ext>
            </a:extLst>
          </p:cNvPr>
          <p:cNvPicPr>
            <a:picLocks noChangeAspect="1"/>
          </p:cNvPicPr>
          <p:nvPr/>
        </p:nvPicPr>
        <p:blipFill>
          <a:blip r:embed="rId3"/>
          <a:stretch>
            <a:fillRect/>
          </a:stretch>
        </p:blipFill>
        <p:spPr>
          <a:xfrm>
            <a:off x="6634551" y="2995076"/>
            <a:ext cx="2285664" cy="1893701"/>
          </a:xfrm>
          <a:prstGeom prst="rect">
            <a:avLst/>
          </a:prstGeom>
        </p:spPr>
      </p:pic>
      <p:pic>
        <p:nvPicPr>
          <p:cNvPr id="22" name="Picture 21">
            <a:extLst>
              <a:ext uri="{FF2B5EF4-FFF2-40B4-BE49-F238E27FC236}">
                <a16:creationId xmlns:a16="http://schemas.microsoft.com/office/drawing/2014/main" id="{BD08CFBD-5D06-4C52-BBD8-97E1DE486E34}"/>
              </a:ext>
            </a:extLst>
          </p:cNvPr>
          <p:cNvPicPr>
            <a:picLocks noChangeAspect="1"/>
          </p:cNvPicPr>
          <p:nvPr/>
        </p:nvPicPr>
        <p:blipFill>
          <a:blip r:embed="rId4"/>
          <a:stretch>
            <a:fillRect/>
          </a:stretch>
        </p:blipFill>
        <p:spPr>
          <a:xfrm>
            <a:off x="4061581" y="3140900"/>
            <a:ext cx="2408074" cy="1321412"/>
          </a:xfrm>
          <a:prstGeom prst="rect">
            <a:avLst/>
          </a:prstGeom>
        </p:spPr>
      </p:pic>
      <p:pic>
        <p:nvPicPr>
          <p:cNvPr id="10" name="Picture 9">
            <a:extLst>
              <a:ext uri="{FF2B5EF4-FFF2-40B4-BE49-F238E27FC236}">
                <a16:creationId xmlns:a16="http://schemas.microsoft.com/office/drawing/2014/main" id="{8DB65766-2698-41DF-B1F9-B8EA6B2264FD}"/>
              </a:ext>
            </a:extLst>
          </p:cNvPr>
          <p:cNvPicPr>
            <a:picLocks noChangeAspect="1"/>
          </p:cNvPicPr>
          <p:nvPr/>
        </p:nvPicPr>
        <p:blipFill>
          <a:blip r:embed="rId5"/>
          <a:stretch>
            <a:fillRect/>
          </a:stretch>
        </p:blipFill>
        <p:spPr>
          <a:xfrm>
            <a:off x="6751501" y="1266101"/>
            <a:ext cx="2203796" cy="1510198"/>
          </a:xfrm>
          <a:prstGeom prst="rect">
            <a:avLst/>
          </a:prstGeom>
        </p:spPr>
      </p:pic>
      <p:pic>
        <p:nvPicPr>
          <p:cNvPr id="6" name="Picture 5">
            <a:extLst>
              <a:ext uri="{FF2B5EF4-FFF2-40B4-BE49-F238E27FC236}">
                <a16:creationId xmlns:a16="http://schemas.microsoft.com/office/drawing/2014/main" id="{F1897E88-3F55-4C0A-8C23-F46C97D9AA9A}"/>
              </a:ext>
            </a:extLst>
          </p:cNvPr>
          <p:cNvPicPr>
            <a:picLocks noChangeAspect="1"/>
          </p:cNvPicPr>
          <p:nvPr/>
        </p:nvPicPr>
        <p:blipFill>
          <a:blip r:embed="rId6"/>
          <a:stretch>
            <a:fillRect/>
          </a:stretch>
        </p:blipFill>
        <p:spPr>
          <a:xfrm>
            <a:off x="4034080" y="1148438"/>
            <a:ext cx="2499996" cy="1734101"/>
          </a:xfrm>
          <a:prstGeom prst="rect">
            <a:avLst/>
          </a:prstGeom>
        </p:spPr>
      </p:pic>
      <p:grpSp>
        <p:nvGrpSpPr>
          <p:cNvPr id="16" name="Group 15">
            <a:extLst>
              <a:ext uri="{FF2B5EF4-FFF2-40B4-BE49-F238E27FC236}">
                <a16:creationId xmlns:a16="http://schemas.microsoft.com/office/drawing/2014/main" id="{1312CC50-EA8E-4ECD-96E9-E9A5956B897F}"/>
              </a:ext>
            </a:extLst>
          </p:cNvPr>
          <p:cNvGrpSpPr/>
          <p:nvPr/>
        </p:nvGrpSpPr>
        <p:grpSpPr>
          <a:xfrm>
            <a:off x="0" y="-45300"/>
            <a:ext cx="9144000" cy="946800"/>
            <a:chOff x="0" y="-45300"/>
            <a:chExt cx="9144000" cy="946800"/>
          </a:xfrm>
        </p:grpSpPr>
        <p:sp>
          <p:nvSpPr>
            <p:cNvPr id="17" name="Shape 74">
              <a:extLst>
                <a:ext uri="{FF2B5EF4-FFF2-40B4-BE49-F238E27FC236}">
                  <a16:creationId xmlns:a16="http://schemas.microsoft.com/office/drawing/2014/main" id="{5986A092-CEA9-47A7-A1D3-ECAA6962350F}"/>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8" name="Picture 17">
              <a:extLst>
                <a:ext uri="{FF2B5EF4-FFF2-40B4-BE49-F238E27FC236}">
                  <a16:creationId xmlns:a16="http://schemas.microsoft.com/office/drawing/2014/main" id="{ED6A32B4-09C5-4A6E-ABD8-79BD88E73057}"/>
                </a:ext>
              </a:extLst>
            </p:cNvPr>
            <p:cNvPicPr>
              <a:picLocks noChangeAspect="1"/>
            </p:cNvPicPr>
            <p:nvPr/>
          </p:nvPicPr>
          <p:blipFill>
            <a:blip r:embed="rId7"/>
            <a:stretch>
              <a:fillRect/>
            </a:stretch>
          </p:blipFill>
          <p:spPr>
            <a:xfrm>
              <a:off x="346165" y="18052"/>
              <a:ext cx="1449532" cy="820096"/>
            </a:xfrm>
            <a:prstGeom prst="rect">
              <a:avLst/>
            </a:prstGeom>
            <a:ln>
              <a:noFill/>
            </a:ln>
          </p:spPr>
        </p:pic>
      </p:grpSp>
      <p:sp>
        <p:nvSpPr>
          <p:cNvPr id="267" name="Shape 267"/>
          <p:cNvSpPr/>
          <p:nvPr/>
        </p:nvSpPr>
        <p:spPr>
          <a:xfrm>
            <a:off x="166215" y="1594903"/>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71" name="Shape 271"/>
          <p:cNvSpPr txBox="1"/>
          <p:nvPr/>
        </p:nvSpPr>
        <p:spPr>
          <a:xfrm>
            <a:off x="223785" y="1072191"/>
            <a:ext cx="3672900" cy="5047500"/>
          </a:xfrm>
          <a:prstGeom prst="rect">
            <a:avLst/>
          </a:prstGeom>
          <a:noFill/>
          <a:ln>
            <a:noFill/>
          </a:ln>
        </p:spPr>
        <p:txBody>
          <a:bodyPr wrap="square" lIns="91425" tIns="45700" rIns="91425" bIns="45700" anchor="t" anchorCtr="0">
            <a:noAutofit/>
          </a:bodyPr>
          <a:lstStyle/>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5. To position the top loop, use the</a:t>
            </a:r>
          </a:p>
          <a:p>
            <a:pPr marR="0" lvl="0" algn="l" rtl="0">
              <a:lnSpc>
                <a:spcPct val="100000"/>
              </a:lnSpc>
              <a:spcBef>
                <a:spcPts val="0"/>
              </a:spcBef>
              <a:spcAft>
                <a:spcPts val="0"/>
              </a:spcAft>
              <a:buClr>
                <a:srgbClr val="666666"/>
              </a:buClr>
              <a:buSzPct val="100000"/>
            </a:pPr>
            <a:r>
              <a:rPr lang="en-US" b="1" dirty="0">
                <a:solidFill>
                  <a:srgbClr val="666666"/>
                </a:solidFill>
                <a:latin typeface="Calibri"/>
                <a:ea typeface="Calibri"/>
                <a:cs typeface="Calibri"/>
                <a:sym typeface="Calibri"/>
              </a:rPr>
              <a:t>ORIENTATION CUBE </a:t>
            </a:r>
            <a:r>
              <a:rPr lang="en-US" dirty="0">
                <a:solidFill>
                  <a:srgbClr val="666666"/>
                </a:solidFill>
                <a:latin typeface="Calibri"/>
                <a:ea typeface="Calibri"/>
                <a:cs typeface="Calibri"/>
                <a:sym typeface="Calibri"/>
              </a:rPr>
              <a:t>to navigate to the </a:t>
            </a: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top view. </a:t>
            </a:r>
          </a:p>
          <a:p>
            <a:pPr marR="0" lvl="0" algn="l" rtl="0">
              <a:lnSpc>
                <a:spcPct val="100000"/>
              </a:lnSpc>
              <a:spcBef>
                <a:spcPts val="0"/>
              </a:spcBef>
              <a:spcAft>
                <a:spcPts val="0"/>
              </a:spcAft>
              <a:buClr>
                <a:srgbClr val="666666"/>
              </a:buClr>
              <a:buSzPct val="100000"/>
            </a:pPr>
            <a:endParaRPr lang="en-US" sz="140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6. Drag the top loop to the position you want it.</a:t>
            </a: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Then </a:t>
            </a:r>
            <a:r>
              <a:rPr lang="en-US" sz="1400" b="1" i="0" u="none" strike="noStrike" cap="none" dirty="0">
                <a:solidFill>
                  <a:srgbClr val="666666"/>
                </a:solidFill>
                <a:latin typeface="Calibri"/>
                <a:ea typeface="Calibri"/>
                <a:cs typeface="Calibri"/>
                <a:sym typeface="Calibri"/>
              </a:rPr>
              <a:t>ALIGN</a:t>
            </a:r>
            <a:r>
              <a:rPr lang="en-US" sz="1400" i="0" u="none" strike="noStrike" cap="none" dirty="0">
                <a:solidFill>
                  <a:srgbClr val="666666"/>
                </a:solidFill>
                <a:latin typeface="Calibri"/>
                <a:ea typeface="Calibri"/>
                <a:cs typeface="Calibri"/>
                <a:sym typeface="Calibri"/>
              </a:rPr>
              <a:t> the center points.</a:t>
            </a: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7. Navigate to the right view on the </a:t>
            </a:r>
            <a:r>
              <a:rPr lang="en-US" sz="1400" b="1" i="0" u="none" strike="noStrike" cap="none" dirty="0">
                <a:solidFill>
                  <a:srgbClr val="666666"/>
                </a:solidFill>
                <a:latin typeface="Calibri"/>
                <a:ea typeface="Calibri"/>
                <a:cs typeface="Calibri"/>
                <a:sym typeface="Calibri"/>
              </a:rPr>
              <a:t>ORIENTATION CUBE </a:t>
            </a:r>
            <a:r>
              <a:rPr lang="en-US" sz="1400" i="0" u="none" strike="noStrike" cap="none" dirty="0">
                <a:solidFill>
                  <a:srgbClr val="666666"/>
                </a:solidFill>
                <a:latin typeface="Calibri"/>
                <a:ea typeface="Calibri"/>
                <a:cs typeface="Calibri"/>
                <a:sym typeface="Calibri"/>
              </a:rPr>
              <a:t>and </a:t>
            </a:r>
            <a:r>
              <a:rPr lang="en-US" sz="1400" b="1" i="0" u="none" strike="noStrike" cap="none" dirty="0">
                <a:solidFill>
                  <a:srgbClr val="666666"/>
                </a:solidFill>
                <a:latin typeface="Calibri"/>
                <a:ea typeface="Calibri"/>
                <a:cs typeface="Calibri"/>
                <a:sym typeface="Calibri"/>
              </a:rPr>
              <a:t>ALIGN</a:t>
            </a:r>
            <a:r>
              <a:rPr lang="en-US" sz="1400" i="0" u="none" strike="noStrike" cap="none" dirty="0">
                <a:solidFill>
                  <a:srgbClr val="666666"/>
                </a:solidFill>
                <a:latin typeface="Calibri"/>
                <a:ea typeface="Calibri"/>
                <a:cs typeface="Calibri"/>
                <a:sym typeface="Calibri"/>
              </a:rPr>
              <a:t> the </a:t>
            </a: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center points.</a:t>
            </a: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8. </a:t>
            </a:r>
            <a:r>
              <a:rPr lang="en-US" sz="1400" b="1" i="0" u="none" strike="noStrike" cap="none" dirty="0">
                <a:solidFill>
                  <a:srgbClr val="666666"/>
                </a:solidFill>
                <a:latin typeface="Calibri"/>
                <a:ea typeface="Calibri"/>
                <a:cs typeface="Calibri"/>
                <a:sym typeface="Calibri"/>
              </a:rPr>
              <a:t>GROUP</a:t>
            </a:r>
            <a:r>
              <a:rPr lang="en-US" sz="1400" i="0" u="none" strike="noStrike" cap="none" dirty="0">
                <a:solidFill>
                  <a:srgbClr val="666666"/>
                </a:solidFill>
                <a:latin typeface="Calibri"/>
                <a:ea typeface="Calibri"/>
                <a:cs typeface="Calibri"/>
                <a:sym typeface="Calibri"/>
              </a:rPr>
              <a:t> the top loop with the pendant </a:t>
            </a: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base. </a:t>
            </a:r>
            <a:r>
              <a:rPr lang="en-US" dirty="0">
                <a:solidFill>
                  <a:srgbClr val="666666"/>
                </a:solidFill>
                <a:latin typeface="Calibri"/>
                <a:ea typeface="Calibri"/>
                <a:cs typeface="Calibri"/>
                <a:sym typeface="Calibri"/>
              </a:rPr>
              <a:t>Then </a:t>
            </a:r>
            <a:r>
              <a:rPr lang="en-US" b="1" dirty="0">
                <a:solidFill>
                  <a:srgbClr val="666666"/>
                </a:solidFill>
                <a:latin typeface="Calibri"/>
                <a:ea typeface="Calibri"/>
                <a:cs typeface="Calibri"/>
                <a:sym typeface="Calibri"/>
              </a:rPr>
              <a:t>LOCK</a:t>
            </a:r>
            <a:r>
              <a:rPr lang="en-US" dirty="0">
                <a:solidFill>
                  <a:srgbClr val="666666"/>
                </a:solidFill>
                <a:latin typeface="Calibri"/>
                <a:ea typeface="Calibri"/>
                <a:cs typeface="Calibri"/>
                <a:sym typeface="Calibri"/>
              </a:rPr>
              <a:t> the finished pendant </a:t>
            </a: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base.</a:t>
            </a:r>
            <a:endParaRPr lang="en-US" sz="140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72" name="Shape 272"/>
          <p:cNvSpPr txBox="1"/>
          <p:nvPr/>
        </p:nvSpPr>
        <p:spPr>
          <a:xfrm>
            <a:off x="4034081" y="1148438"/>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5</a:t>
            </a:r>
          </a:p>
        </p:txBody>
      </p:sp>
      <p:sp>
        <p:nvSpPr>
          <p:cNvPr id="273" name="Shape 273"/>
          <p:cNvSpPr txBox="1"/>
          <p:nvPr/>
        </p:nvSpPr>
        <p:spPr>
          <a:xfrm flipH="1">
            <a:off x="6808318" y="1240888"/>
            <a:ext cx="45719" cy="23274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6</a:t>
            </a:r>
          </a:p>
        </p:txBody>
      </p:sp>
      <p:sp>
        <p:nvSpPr>
          <p:cNvPr id="274" name="Shape 274"/>
          <p:cNvSpPr txBox="1"/>
          <p:nvPr/>
        </p:nvSpPr>
        <p:spPr>
          <a:xfrm>
            <a:off x="4032406" y="3158318"/>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7</a:t>
            </a:r>
          </a:p>
        </p:txBody>
      </p:sp>
      <p:sp>
        <p:nvSpPr>
          <p:cNvPr id="275" name="Shape 275"/>
          <p:cNvSpPr txBox="1"/>
          <p:nvPr/>
        </p:nvSpPr>
        <p:spPr>
          <a:xfrm>
            <a:off x="6634551" y="3021847"/>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8</a:t>
            </a:r>
          </a:p>
        </p:txBody>
      </p:sp>
      <p:sp>
        <p:nvSpPr>
          <p:cNvPr id="19" name="Shape 227">
            <a:extLst>
              <a:ext uri="{FF2B5EF4-FFF2-40B4-BE49-F238E27FC236}">
                <a16:creationId xmlns:a16="http://schemas.microsoft.com/office/drawing/2014/main" id="{E7C4E567-9952-4901-8C75-9C4F358EB280}"/>
              </a:ext>
            </a:extLst>
          </p:cNvPr>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Modeling a Pendant</a:t>
            </a:r>
          </a:p>
        </p:txBody>
      </p:sp>
      <p:pic>
        <p:nvPicPr>
          <p:cNvPr id="3" name="Picture 2">
            <a:extLst>
              <a:ext uri="{FF2B5EF4-FFF2-40B4-BE49-F238E27FC236}">
                <a16:creationId xmlns:a16="http://schemas.microsoft.com/office/drawing/2014/main" id="{4251DF9A-1ACD-4D83-B91A-BBD72294179D}"/>
              </a:ext>
            </a:extLst>
          </p:cNvPr>
          <p:cNvPicPr>
            <a:picLocks noChangeAspect="1"/>
          </p:cNvPicPr>
          <p:nvPr/>
        </p:nvPicPr>
        <p:blipFill>
          <a:blip r:embed="rId8"/>
          <a:stretch>
            <a:fillRect/>
          </a:stretch>
        </p:blipFill>
        <p:spPr>
          <a:xfrm rot="16200000">
            <a:off x="3215481" y="1091793"/>
            <a:ext cx="720656" cy="641753"/>
          </a:xfrm>
          <a:prstGeom prst="rect">
            <a:avLst/>
          </a:prstGeom>
        </p:spPr>
      </p:pic>
      <p:pic>
        <p:nvPicPr>
          <p:cNvPr id="14" name="Picture 13">
            <a:extLst>
              <a:ext uri="{FF2B5EF4-FFF2-40B4-BE49-F238E27FC236}">
                <a16:creationId xmlns:a16="http://schemas.microsoft.com/office/drawing/2014/main" id="{47BCD1B6-AD3C-4F36-B4DD-5DC5FE6A4BC9}"/>
              </a:ext>
            </a:extLst>
          </p:cNvPr>
          <p:cNvPicPr>
            <a:picLocks noChangeAspect="1"/>
          </p:cNvPicPr>
          <p:nvPr/>
        </p:nvPicPr>
        <p:blipFill>
          <a:blip r:embed="rId9"/>
          <a:stretch>
            <a:fillRect/>
          </a:stretch>
        </p:blipFill>
        <p:spPr>
          <a:xfrm>
            <a:off x="3195186" y="2563598"/>
            <a:ext cx="730182" cy="680397"/>
          </a:xfrm>
          <a:prstGeom prst="rect">
            <a:avLst/>
          </a:prstGeom>
        </p:spPr>
      </p:pic>
      <p:pic>
        <p:nvPicPr>
          <p:cNvPr id="26" name="Picture 25">
            <a:extLst>
              <a:ext uri="{FF2B5EF4-FFF2-40B4-BE49-F238E27FC236}">
                <a16:creationId xmlns:a16="http://schemas.microsoft.com/office/drawing/2014/main" id="{1C4B4021-826F-44B7-BAE5-017BDA063968}"/>
              </a:ext>
            </a:extLst>
          </p:cNvPr>
          <p:cNvPicPr>
            <a:picLocks noChangeAspect="1"/>
          </p:cNvPicPr>
          <p:nvPr/>
        </p:nvPicPr>
        <p:blipFill>
          <a:blip r:embed="rId10"/>
          <a:stretch>
            <a:fillRect/>
          </a:stretch>
        </p:blipFill>
        <p:spPr>
          <a:xfrm>
            <a:off x="515472" y="4313959"/>
            <a:ext cx="2514818" cy="487722"/>
          </a:xfrm>
          <a:prstGeom prst="rect">
            <a:avLst/>
          </a:prstGeom>
        </p:spPr>
      </p:pic>
      <p:sp>
        <p:nvSpPr>
          <p:cNvPr id="2" name="Slide Number Placeholder 1">
            <a:extLst>
              <a:ext uri="{FF2B5EF4-FFF2-40B4-BE49-F238E27FC236}">
                <a16:creationId xmlns:a16="http://schemas.microsoft.com/office/drawing/2014/main" id="{5FB838F9-02DA-4FC1-8941-27F13C293923}"/>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18</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3132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0" name="Picture 19">
            <a:extLst>
              <a:ext uri="{FF2B5EF4-FFF2-40B4-BE49-F238E27FC236}">
                <a16:creationId xmlns:a16="http://schemas.microsoft.com/office/drawing/2014/main" id="{FEB7B3B5-1FDB-4422-A9F0-93AA829A7256}"/>
              </a:ext>
            </a:extLst>
          </p:cNvPr>
          <p:cNvPicPr>
            <a:picLocks noChangeAspect="1"/>
          </p:cNvPicPr>
          <p:nvPr/>
        </p:nvPicPr>
        <p:blipFill>
          <a:blip r:embed="rId3"/>
          <a:stretch>
            <a:fillRect/>
          </a:stretch>
        </p:blipFill>
        <p:spPr>
          <a:xfrm>
            <a:off x="6779511" y="3047029"/>
            <a:ext cx="2065483" cy="1975155"/>
          </a:xfrm>
          <a:prstGeom prst="rect">
            <a:avLst/>
          </a:prstGeom>
        </p:spPr>
      </p:pic>
      <p:pic>
        <p:nvPicPr>
          <p:cNvPr id="7" name="Picture 6">
            <a:extLst>
              <a:ext uri="{FF2B5EF4-FFF2-40B4-BE49-F238E27FC236}">
                <a16:creationId xmlns:a16="http://schemas.microsoft.com/office/drawing/2014/main" id="{7B8548AC-76AA-437C-BEC5-BE88B9E21E75}"/>
              </a:ext>
            </a:extLst>
          </p:cNvPr>
          <p:cNvPicPr>
            <a:picLocks noChangeAspect="1"/>
          </p:cNvPicPr>
          <p:nvPr/>
        </p:nvPicPr>
        <p:blipFill>
          <a:blip r:embed="rId4"/>
          <a:stretch>
            <a:fillRect/>
          </a:stretch>
        </p:blipFill>
        <p:spPr>
          <a:xfrm>
            <a:off x="4237953" y="3063852"/>
            <a:ext cx="2116899" cy="1941510"/>
          </a:xfrm>
          <a:prstGeom prst="rect">
            <a:avLst/>
          </a:prstGeom>
        </p:spPr>
      </p:pic>
      <p:pic>
        <p:nvPicPr>
          <p:cNvPr id="5" name="Picture 4">
            <a:extLst>
              <a:ext uri="{FF2B5EF4-FFF2-40B4-BE49-F238E27FC236}">
                <a16:creationId xmlns:a16="http://schemas.microsoft.com/office/drawing/2014/main" id="{E9E9E53B-D1AB-44D2-A2D7-7810CEF124C1}"/>
              </a:ext>
            </a:extLst>
          </p:cNvPr>
          <p:cNvPicPr>
            <a:picLocks noChangeAspect="1"/>
          </p:cNvPicPr>
          <p:nvPr/>
        </p:nvPicPr>
        <p:blipFill>
          <a:blip r:embed="rId5"/>
          <a:stretch>
            <a:fillRect/>
          </a:stretch>
        </p:blipFill>
        <p:spPr>
          <a:xfrm>
            <a:off x="6662574" y="1118481"/>
            <a:ext cx="2360136" cy="1732496"/>
          </a:xfrm>
          <a:prstGeom prst="rect">
            <a:avLst/>
          </a:prstGeom>
        </p:spPr>
      </p:pic>
      <p:pic>
        <p:nvPicPr>
          <p:cNvPr id="3" name="Picture 2">
            <a:extLst>
              <a:ext uri="{FF2B5EF4-FFF2-40B4-BE49-F238E27FC236}">
                <a16:creationId xmlns:a16="http://schemas.microsoft.com/office/drawing/2014/main" id="{610473B9-5E1F-4CBB-A820-CE599FB1E6C7}"/>
              </a:ext>
            </a:extLst>
          </p:cNvPr>
          <p:cNvPicPr>
            <a:picLocks noChangeAspect="1"/>
          </p:cNvPicPr>
          <p:nvPr/>
        </p:nvPicPr>
        <p:blipFill>
          <a:blip r:embed="rId6"/>
          <a:stretch>
            <a:fillRect/>
          </a:stretch>
        </p:blipFill>
        <p:spPr>
          <a:xfrm>
            <a:off x="4059092" y="1065398"/>
            <a:ext cx="2474623" cy="1834556"/>
          </a:xfrm>
          <a:prstGeom prst="rect">
            <a:avLst/>
          </a:prstGeom>
        </p:spPr>
      </p:pic>
      <p:grpSp>
        <p:nvGrpSpPr>
          <p:cNvPr id="16" name="Group 15">
            <a:extLst>
              <a:ext uri="{FF2B5EF4-FFF2-40B4-BE49-F238E27FC236}">
                <a16:creationId xmlns:a16="http://schemas.microsoft.com/office/drawing/2014/main" id="{F99CF162-F232-4833-9217-52A35752F8C3}"/>
              </a:ext>
            </a:extLst>
          </p:cNvPr>
          <p:cNvGrpSpPr/>
          <p:nvPr/>
        </p:nvGrpSpPr>
        <p:grpSpPr>
          <a:xfrm>
            <a:off x="0" y="-45300"/>
            <a:ext cx="9144000" cy="946800"/>
            <a:chOff x="0" y="-45300"/>
            <a:chExt cx="9144000" cy="946800"/>
          </a:xfrm>
        </p:grpSpPr>
        <p:sp>
          <p:nvSpPr>
            <p:cNvPr id="17" name="Shape 74">
              <a:extLst>
                <a:ext uri="{FF2B5EF4-FFF2-40B4-BE49-F238E27FC236}">
                  <a16:creationId xmlns:a16="http://schemas.microsoft.com/office/drawing/2014/main" id="{3A0213AD-F18D-498A-93AF-44A07BB278C5}"/>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8" name="Picture 17">
              <a:extLst>
                <a:ext uri="{FF2B5EF4-FFF2-40B4-BE49-F238E27FC236}">
                  <a16:creationId xmlns:a16="http://schemas.microsoft.com/office/drawing/2014/main" id="{601177AB-F895-4366-8B0B-9E9890B41BD9}"/>
                </a:ext>
              </a:extLst>
            </p:cNvPr>
            <p:cNvPicPr>
              <a:picLocks noChangeAspect="1"/>
            </p:cNvPicPr>
            <p:nvPr/>
          </p:nvPicPr>
          <p:blipFill>
            <a:blip r:embed="rId7"/>
            <a:stretch>
              <a:fillRect/>
            </a:stretch>
          </p:blipFill>
          <p:spPr>
            <a:xfrm>
              <a:off x="346165" y="18052"/>
              <a:ext cx="1449532" cy="820096"/>
            </a:xfrm>
            <a:prstGeom prst="rect">
              <a:avLst/>
            </a:prstGeom>
            <a:ln>
              <a:noFill/>
            </a:ln>
          </p:spPr>
        </p:pic>
      </p:grpSp>
      <p:sp>
        <p:nvSpPr>
          <p:cNvPr id="301" name="Shape 301"/>
          <p:cNvSpPr/>
          <p:nvPr/>
        </p:nvSpPr>
        <p:spPr>
          <a:xfrm>
            <a:off x="166215" y="1594903"/>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5" name="Shape 305"/>
          <p:cNvSpPr txBox="1"/>
          <p:nvPr/>
        </p:nvSpPr>
        <p:spPr>
          <a:xfrm>
            <a:off x="223785" y="1148391"/>
            <a:ext cx="3672966" cy="397031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1" u="none" strike="noStrike" cap="none" dirty="0">
                <a:solidFill>
                  <a:srgbClr val="666666"/>
                </a:solidFill>
                <a:latin typeface="Calibri"/>
                <a:ea typeface="Calibri"/>
                <a:cs typeface="Calibri"/>
                <a:sym typeface="Calibri"/>
              </a:rPr>
              <a:t>Adding design details to the pendant</a:t>
            </a:r>
          </a:p>
          <a:p>
            <a:pPr marL="0" marR="0" lvl="0" indent="0" algn="l" rtl="0">
              <a:lnSpc>
                <a:spcPct val="100000"/>
              </a:lnSpc>
              <a:spcBef>
                <a:spcPts val="0"/>
              </a:spcBef>
              <a:spcAft>
                <a:spcPts val="0"/>
              </a:spcAft>
              <a:buClr>
                <a:srgbClr val="000000"/>
              </a:buClr>
              <a:buFont typeface="Arial"/>
              <a:buNone/>
            </a:pPr>
            <a:endParaRPr lang="en-US" sz="1400" b="1" i="1"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1. Create a new </a:t>
            </a:r>
            <a:r>
              <a:rPr lang="en-US" sz="1400" b="1" i="0" u="none" strike="noStrike" cap="none" dirty="0">
                <a:solidFill>
                  <a:srgbClr val="666666"/>
                </a:solidFill>
                <a:latin typeface="Calibri"/>
                <a:ea typeface="Calibri"/>
                <a:cs typeface="Calibri"/>
                <a:sym typeface="Calibri"/>
              </a:rPr>
              <a:t>WORKPLANE</a:t>
            </a:r>
            <a:r>
              <a:rPr lang="en-US" sz="1400" i="0" u="none" strike="noStrike" cap="none" dirty="0">
                <a:solidFill>
                  <a:srgbClr val="666666"/>
                </a:solidFill>
                <a:latin typeface="Calibri"/>
                <a:ea typeface="Calibri"/>
                <a:cs typeface="Calibri"/>
                <a:sym typeface="Calibri"/>
              </a:rPr>
              <a:t> on the</a:t>
            </a: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surface of the raised pendant rim.</a:t>
            </a:r>
          </a:p>
          <a:p>
            <a:pPr marR="0" lvl="0" algn="l" rtl="0">
              <a:lnSpc>
                <a:spcPct val="100000"/>
              </a:lnSpc>
              <a:spcBef>
                <a:spcPts val="0"/>
              </a:spcBef>
              <a:spcAft>
                <a:spcPts val="0"/>
              </a:spcAft>
              <a:buClr>
                <a:srgbClr val="666666"/>
              </a:buClr>
              <a:buSzPct val="100000"/>
            </a:pPr>
            <a:endParaRPr lang="en-US" sz="140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2. Add a </a:t>
            </a:r>
            <a:r>
              <a:rPr lang="en-US" b="1" dirty="0">
                <a:solidFill>
                  <a:srgbClr val="666666"/>
                </a:solidFill>
                <a:latin typeface="Calibri"/>
                <a:ea typeface="Calibri"/>
                <a:cs typeface="Calibri"/>
                <a:sym typeface="Calibri"/>
              </a:rPr>
              <a:t>HALF SPHERE </a:t>
            </a:r>
            <a:r>
              <a:rPr lang="en-US" dirty="0">
                <a:solidFill>
                  <a:srgbClr val="666666"/>
                </a:solidFill>
                <a:latin typeface="Calibri"/>
                <a:ea typeface="Calibri"/>
                <a:cs typeface="Calibri"/>
                <a:sym typeface="Calibri"/>
              </a:rPr>
              <a:t>to the </a:t>
            </a:r>
            <a:r>
              <a:rPr lang="en-US" dirty="0" err="1">
                <a:solidFill>
                  <a:srgbClr val="666666"/>
                </a:solidFill>
                <a:latin typeface="Calibri"/>
                <a:ea typeface="Calibri"/>
                <a:cs typeface="Calibri"/>
                <a:sym typeface="Calibri"/>
              </a:rPr>
              <a:t>workplane</a:t>
            </a:r>
            <a:r>
              <a:rPr lang="en-US" dirty="0">
                <a:solidFill>
                  <a:srgbClr val="666666"/>
                </a:solidFill>
                <a:latin typeface="Calibri"/>
                <a:ea typeface="Calibri"/>
                <a:cs typeface="Calibri"/>
                <a:sym typeface="Calibri"/>
              </a:rPr>
              <a:t> and resize it to be 1.5mm diameter with 1mm height.</a:t>
            </a:r>
          </a:p>
          <a:p>
            <a:pPr marR="0" lvl="0" algn="l" rtl="0">
              <a:lnSpc>
                <a:spcPct val="100000"/>
              </a:lnSpc>
              <a:spcBef>
                <a:spcPts val="0"/>
              </a:spcBef>
              <a:spcAft>
                <a:spcPts val="0"/>
              </a:spcAft>
              <a:buClr>
                <a:srgbClr val="666666"/>
              </a:buClr>
              <a:buSzPct val="100000"/>
            </a:pPr>
            <a:endParaRPr lang="en-US" sz="1400" i="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3. Position the half sphere on the bottom center of the raised pendant rim. </a:t>
            </a: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4. Adjust </a:t>
            </a:r>
            <a:r>
              <a:rPr lang="en-US" sz="1400" u="none" strike="noStrike" cap="none" dirty="0">
                <a:solidFill>
                  <a:srgbClr val="666666"/>
                </a:solidFill>
                <a:latin typeface="Calibri"/>
                <a:ea typeface="Calibri"/>
                <a:cs typeface="Calibri"/>
                <a:sym typeface="Calibri"/>
              </a:rPr>
              <a:t>the </a:t>
            </a:r>
            <a:r>
              <a:rPr lang="en-US" b="1" dirty="0">
                <a:solidFill>
                  <a:srgbClr val="666666"/>
                </a:solidFill>
                <a:latin typeface="Calibri"/>
                <a:ea typeface="Calibri"/>
                <a:cs typeface="Calibri"/>
                <a:sym typeface="Calibri"/>
              </a:rPr>
              <a:t>SNAP GRID </a:t>
            </a:r>
            <a:r>
              <a:rPr lang="en-US" dirty="0">
                <a:solidFill>
                  <a:srgbClr val="666666"/>
                </a:solidFill>
                <a:latin typeface="Calibri"/>
                <a:ea typeface="Calibri"/>
                <a:cs typeface="Calibri"/>
                <a:sym typeface="Calibri"/>
              </a:rPr>
              <a:t>distance to 0.25mm to more easily position the half sphere on the rim.</a:t>
            </a:r>
            <a:endParaRPr lang="en-US" sz="140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None/>
            </a:pPr>
            <a:endParaRPr lang="en-US" dirty="0">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06" name="Shape 306"/>
          <p:cNvSpPr txBox="1"/>
          <p:nvPr/>
        </p:nvSpPr>
        <p:spPr>
          <a:xfrm>
            <a:off x="4051499" y="1070057"/>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a:t>
            </a:r>
          </a:p>
        </p:txBody>
      </p:sp>
      <p:sp>
        <p:nvSpPr>
          <p:cNvPr id="307" name="Shape 307"/>
          <p:cNvSpPr txBox="1"/>
          <p:nvPr/>
        </p:nvSpPr>
        <p:spPr>
          <a:xfrm>
            <a:off x="6627442" y="1073406"/>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2</a:t>
            </a:r>
          </a:p>
        </p:txBody>
      </p:sp>
      <p:sp>
        <p:nvSpPr>
          <p:cNvPr id="308" name="Shape 308"/>
          <p:cNvSpPr txBox="1"/>
          <p:nvPr/>
        </p:nvSpPr>
        <p:spPr>
          <a:xfrm>
            <a:off x="4249991" y="3089681"/>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3</a:t>
            </a:r>
          </a:p>
        </p:txBody>
      </p:sp>
      <p:sp>
        <p:nvSpPr>
          <p:cNvPr id="309" name="Shape 309"/>
          <p:cNvSpPr txBox="1"/>
          <p:nvPr/>
        </p:nvSpPr>
        <p:spPr>
          <a:xfrm>
            <a:off x="6769468" y="3089680"/>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4</a:t>
            </a:r>
          </a:p>
        </p:txBody>
      </p:sp>
      <p:pic>
        <p:nvPicPr>
          <p:cNvPr id="310" name="Shape 310" descr="Screen Clipping"/>
          <p:cNvPicPr preferRelativeResize="0"/>
          <p:nvPr/>
        </p:nvPicPr>
        <p:blipFill rotWithShape="1">
          <a:blip r:embed="rId8">
            <a:alphaModFix/>
          </a:blip>
          <a:srcRect/>
          <a:stretch/>
        </p:blipFill>
        <p:spPr>
          <a:xfrm>
            <a:off x="3236561" y="1594903"/>
            <a:ext cx="549672" cy="424213"/>
          </a:xfrm>
          <a:prstGeom prst="rect">
            <a:avLst/>
          </a:prstGeom>
          <a:noFill/>
          <a:ln>
            <a:noFill/>
          </a:ln>
        </p:spPr>
      </p:pic>
      <p:sp>
        <p:nvSpPr>
          <p:cNvPr id="19" name="Shape 227">
            <a:extLst>
              <a:ext uri="{FF2B5EF4-FFF2-40B4-BE49-F238E27FC236}">
                <a16:creationId xmlns:a16="http://schemas.microsoft.com/office/drawing/2014/main" id="{DDD2C223-3C84-4DD0-827D-CA5C23C8C760}"/>
              </a:ext>
            </a:extLst>
          </p:cNvPr>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Modeling a Pendant</a:t>
            </a:r>
          </a:p>
        </p:txBody>
      </p:sp>
      <p:sp>
        <p:nvSpPr>
          <p:cNvPr id="2" name="Slide Number Placeholder 1">
            <a:extLst>
              <a:ext uri="{FF2B5EF4-FFF2-40B4-BE49-F238E27FC236}">
                <a16:creationId xmlns:a16="http://schemas.microsoft.com/office/drawing/2014/main" id="{7913D239-EF02-4B34-9F0D-A81144DB4035}"/>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19</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pSp>
        <p:nvGrpSpPr>
          <p:cNvPr id="2" name="Group 1">
            <a:extLst>
              <a:ext uri="{FF2B5EF4-FFF2-40B4-BE49-F238E27FC236}">
                <a16:creationId xmlns:a16="http://schemas.microsoft.com/office/drawing/2014/main" id="{A085DEC5-71E0-46B5-9A25-0412C07495B2}"/>
              </a:ext>
            </a:extLst>
          </p:cNvPr>
          <p:cNvGrpSpPr/>
          <p:nvPr/>
        </p:nvGrpSpPr>
        <p:grpSpPr>
          <a:xfrm>
            <a:off x="0" y="-45300"/>
            <a:ext cx="9144000" cy="946800"/>
            <a:chOff x="0" y="-45300"/>
            <a:chExt cx="9144000" cy="946800"/>
          </a:xfrm>
        </p:grpSpPr>
        <p:sp>
          <p:nvSpPr>
            <p:cNvPr id="74" name="Shape 74"/>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A724E9D-6D60-4B30-9274-3C4AA9D700DF}"/>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76" name="Shape 76"/>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600" b="1" i="0" u="none" strike="noStrike" cap="none" dirty="0">
                <a:solidFill>
                  <a:srgbClr val="FFFFFF"/>
                </a:solidFill>
                <a:latin typeface="Calibri"/>
                <a:ea typeface="Calibri"/>
                <a:cs typeface="Calibri"/>
                <a:sym typeface="Calibri"/>
              </a:rPr>
              <a:t>Today’s Agenda</a:t>
            </a:r>
          </a:p>
        </p:txBody>
      </p:sp>
      <p:sp>
        <p:nvSpPr>
          <p:cNvPr id="77" name="Shape 77"/>
          <p:cNvSpPr txBox="1"/>
          <p:nvPr/>
        </p:nvSpPr>
        <p:spPr>
          <a:xfrm>
            <a:off x="617842" y="1339049"/>
            <a:ext cx="7908316" cy="316735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2300" b="1" dirty="0">
                <a:solidFill>
                  <a:srgbClr val="666666"/>
                </a:solidFill>
                <a:latin typeface="Calibri"/>
                <a:ea typeface="Calibri"/>
                <a:cs typeface="Calibri"/>
                <a:sym typeface="Calibri"/>
              </a:rPr>
              <a:t>SECTION 1: </a:t>
            </a:r>
            <a:r>
              <a:rPr lang="en-US" sz="2300" b="1" i="0" u="none" strike="noStrike" cap="none" dirty="0">
                <a:solidFill>
                  <a:srgbClr val="666666"/>
                </a:solidFill>
                <a:latin typeface="Calibri"/>
                <a:ea typeface="Calibri"/>
                <a:cs typeface="Calibri"/>
                <a:sym typeface="Calibri"/>
              </a:rPr>
              <a:t>Overview of 3D Technology in Fashion</a:t>
            </a:r>
          </a:p>
          <a:p>
            <a:pPr marL="0" marR="0" lvl="0" indent="0" algn="ctr" rtl="0">
              <a:lnSpc>
                <a:spcPct val="100000"/>
              </a:lnSpc>
              <a:spcBef>
                <a:spcPts val="0"/>
              </a:spcBef>
              <a:spcAft>
                <a:spcPts val="0"/>
              </a:spcAft>
              <a:buClr>
                <a:srgbClr val="666666"/>
              </a:buClr>
              <a:buSzPct val="25000"/>
              <a:buFont typeface="Calibri"/>
              <a:buNone/>
            </a:pPr>
            <a:endParaRPr sz="2300" b="1" i="0" u="none" strike="noStrike" cap="none" dirty="0">
              <a:solidFill>
                <a:srgbClr val="666666"/>
              </a:solidFill>
              <a:latin typeface="Calibri"/>
              <a:ea typeface="Calibri"/>
              <a:cs typeface="Calibri"/>
              <a:sym typeface="Calibri"/>
            </a:endParaRPr>
          </a:p>
          <a:p>
            <a:pPr marL="0" marR="0" lvl="0" indent="0" algn="ctr" rtl="0">
              <a:lnSpc>
                <a:spcPct val="100000"/>
              </a:lnSpc>
              <a:spcBef>
                <a:spcPts val="0"/>
              </a:spcBef>
              <a:spcAft>
                <a:spcPts val="0"/>
              </a:spcAft>
              <a:buClr>
                <a:srgbClr val="666666"/>
              </a:buClr>
              <a:buSzPct val="25000"/>
              <a:buFont typeface="Calibri"/>
              <a:buNone/>
            </a:pPr>
            <a:r>
              <a:rPr lang="en-US" sz="2300" b="1" i="0" u="none" strike="noStrike" cap="none" dirty="0">
                <a:solidFill>
                  <a:srgbClr val="666666"/>
                </a:solidFill>
                <a:latin typeface="Calibri"/>
                <a:ea typeface="Calibri"/>
                <a:cs typeface="Calibri"/>
                <a:sym typeface="Calibri"/>
              </a:rPr>
              <a:t>SECTION 2: 3D Modeling Hands-On Demo</a:t>
            </a:r>
          </a:p>
          <a:p>
            <a:pPr marL="0" marR="0" lvl="0" indent="0" algn="ctr" rtl="0">
              <a:lnSpc>
                <a:spcPct val="100000"/>
              </a:lnSpc>
              <a:spcBef>
                <a:spcPts val="0"/>
              </a:spcBef>
              <a:spcAft>
                <a:spcPts val="0"/>
              </a:spcAft>
              <a:buClr>
                <a:srgbClr val="666666"/>
              </a:buClr>
              <a:buSzPct val="25000"/>
              <a:buFont typeface="Calibri"/>
              <a:buNone/>
            </a:pPr>
            <a:r>
              <a:rPr lang="en-US" sz="2300" b="1" i="0" u="none" strike="noStrike" cap="none" dirty="0">
                <a:solidFill>
                  <a:srgbClr val="666666"/>
                </a:solidFill>
                <a:latin typeface="Calibri"/>
                <a:ea typeface="Calibri"/>
                <a:cs typeface="Calibri"/>
                <a:sym typeface="Calibri"/>
              </a:rPr>
              <a:t> </a:t>
            </a:r>
          </a:p>
          <a:p>
            <a:pPr marL="0" marR="0" lvl="0" indent="0" algn="ctr" rtl="0">
              <a:lnSpc>
                <a:spcPct val="100000"/>
              </a:lnSpc>
              <a:spcBef>
                <a:spcPts val="0"/>
              </a:spcBef>
              <a:spcAft>
                <a:spcPts val="0"/>
              </a:spcAft>
              <a:buClr>
                <a:srgbClr val="666666"/>
              </a:buClr>
              <a:buSzPct val="25000"/>
              <a:buFont typeface="Calibri"/>
              <a:buNone/>
            </a:pPr>
            <a:r>
              <a:rPr lang="en-US" sz="2300" b="1" i="0" u="none" strike="noStrike" cap="none" dirty="0">
                <a:solidFill>
                  <a:srgbClr val="666666"/>
                </a:solidFill>
                <a:latin typeface="Calibri"/>
                <a:ea typeface="Calibri"/>
                <a:cs typeface="Calibri"/>
                <a:sym typeface="Calibri"/>
              </a:rPr>
              <a:t>SE</a:t>
            </a:r>
            <a:r>
              <a:rPr lang="en-US" sz="2300" b="1" dirty="0">
                <a:solidFill>
                  <a:srgbClr val="666666"/>
                </a:solidFill>
                <a:latin typeface="Calibri"/>
                <a:ea typeface="Calibri"/>
                <a:cs typeface="Calibri"/>
                <a:sym typeface="Calibri"/>
              </a:rPr>
              <a:t>CTION 3: </a:t>
            </a:r>
            <a:r>
              <a:rPr lang="en-US" sz="2300" b="1" i="0" u="none" strike="noStrike" cap="none" dirty="0">
                <a:solidFill>
                  <a:srgbClr val="666666"/>
                </a:solidFill>
                <a:latin typeface="Calibri"/>
                <a:ea typeface="Calibri"/>
                <a:cs typeface="Calibri"/>
                <a:sym typeface="Calibri"/>
              </a:rPr>
              <a:t>Online Printing Services</a:t>
            </a:r>
          </a:p>
          <a:p>
            <a:pPr marL="0" marR="0" lvl="0" indent="0" algn="ctr" rtl="0">
              <a:lnSpc>
                <a:spcPct val="100000"/>
              </a:lnSpc>
              <a:spcBef>
                <a:spcPts val="0"/>
              </a:spcBef>
              <a:spcAft>
                <a:spcPts val="0"/>
              </a:spcAft>
              <a:buClr>
                <a:srgbClr val="666666"/>
              </a:buClr>
              <a:buSzPct val="25000"/>
              <a:buFont typeface="Calibri"/>
              <a:buNone/>
            </a:pPr>
            <a:endParaRPr lang="en-US" sz="2300" b="1" dirty="0">
              <a:solidFill>
                <a:srgbClr val="666666"/>
              </a:solidFill>
              <a:latin typeface="Calibri"/>
              <a:ea typeface="Calibri"/>
              <a:cs typeface="Calibri"/>
              <a:sym typeface="Calibri"/>
            </a:endParaRPr>
          </a:p>
          <a:p>
            <a:pPr algn="ctr">
              <a:buClr>
                <a:srgbClr val="666666"/>
              </a:buClr>
              <a:buSzPct val="25000"/>
            </a:pPr>
            <a:r>
              <a:rPr lang="en-US" sz="2300" b="1" dirty="0">
                <a:solidFill>
                  <a:srgbClr val="666666"/>
                </a:solidFill>
                <a:latin typeface="Calibri"/>
                <a:ea typeface="Calibri"/>
                <a:cs typeface="Calibri"/>
                <a:sym typeface="Calibri"/>
              </a:rPr>
              <a:t>SECTION 4: Free Modeling Time</a:t>
            </a:r>
          </a:p>
          <a:p>
            <a:pPr marL="0" marR="0" lvl="0" indent="0" algn="ctr" rtl="0">
              <a:lnSpc>
                <a:spcPct val="100000"/>
              </a:lnSpc>
              <a:spcBef>
                <a:spcPts val="0"/>
              </a:spcBef>
              <a:spcAft>
                <a:spcPts val="0"/>
              </a:spcAft>
              <a:buClr>
                <a:srgbClr val="666666"/>
              </a:buClr>
              <a:buSzPct val="25000"/>
              <a:buFont typeface="Calibri"/>
              <a:buNone/>
            </a:pPr>
            <a:endParaRPr lang="en-US" sz="2300" b="1" dirty="0">
              <a:solidFill>
                <a:srgbClr val="666666"/>
              </a:solidFill>
              <a:latin typeface="Calibri"/>
              <a:ea typeface="Calibri"/>
              <a:cs typeface="Calibri"/>
              <a:sym typeface="Calibri"/>
            </a:endParaRPr>
          </a:p>
          <a:p>
            <a:pPr marL="0" marR="0" lvl="0" indent="0" algn="ctr" rtl="0">
              <a:lnSpc>
                <a:spcPct val="100000"/>
              </a:lnSpc>
              <a:spcBef>
                <a:spcPts val="0"/>
              </a:spcBef>
              <a:spcAft>
                <a:spcPts val="0"/>
              </a:spcAft>
              <a:buClr>
                <a:srgbClr val="666666"/>
              </a:buClr>
              <a:buSzPct val="25000"/>
              <a:buFont typeface="Calibri"/>
              <a:buNone/>
            </a:pPr>
            <a:r>
              <a:rPr lang="en-US" sz="2300" b="1" i="0" u="none" strike="noStrike" cap="none" dirty="0">
                <a:solidFill>
                  <a:srgbClr val="666666"/>
                </a:solidFill>
                <a:latin typeface="Calibri"/>
                <a:ea typeface="Calibri"/>
                <a:cs typeface="Calibri"/>
                <a:sym typeface="Calibri"/>
              </a:rPr>
              <a:t>SECTION 5: Take Home Projects</a:t>
            </a:r>
          </a:p>
          <a:p>
            <a:pPr marL="0" marR="0" lvl="0" indent="0" algn="ctr" rtl="0">
              <a:lnSpc>
                <a:spcPct val="100000"/>
              </a:lnSpc>
              <a:spcBef>
                <a:spcPts val="0"/>
              </a:spcBef>
              <a:spcAft>
                <a:spcPts val="0"/>
              </a:spcAft>
              <a:buClr>
                <a:srgbClr val="000000"/>
              </a:buClr>
              <a:buFont typeface="Arial"/>
              <a:buNone/>
            </a:pPr>
            <a:endParaRPr sz="2300" b="1" i="0" u="none" strike="noStrike" cap="none" dirty="0">
              <a:solidFill>
                <a:srgbClr val="666666"/>
              </a:solidFill>
              <a:latin typeface="Calibri"/>
              <a:ea typeface="Calibri"/>
              <a:cs typeface="Calibri"/>
              <a:sym typeface="Calibri"/>
            </a:endParaRPr>
          </a:p>
          <a:p>
            <a:pPr marL="457200" marR="0" lvl="2" indent="-457200" algn="ctr" rtl="0">
              <a:lnSpc>
                <a:spcPct val="100000"/>
              </a:lnSpc>
              <a:spcBef>
                <a:spcPts val="0"/>
              </a:spcBef>
              <a:spcAft>
                <a:spcPts val="0"/>
              </a:spcAft>
              <a:buClr>
                <a:srgbClr val="000000"/>
              </a:buClr>
              <a:buFont typeface="Arial"/>
              <a:buNone/>
            </a:pPr>
            <a:endParaRPr sz="2300" b="1" i="0" u="none" strike="noStrike" cap="none" dirty="0">
              <a:solidFill>
                <a:srgbClr val="666666"/>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0C3D3F32-F719-4E3A-9E70-9B6948627931}"/>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0" name="Picture 19">
            <a:extLst>
              <a:ext uri="{FF2B5EF4-FFF2-40B4-BE49-F238E27FC236}">
                <a16:creationId xmlns:a16="http://schemas.microsoft.com/office/drawing/2014/main" id="{631A4A22-B451-4A10-88BB-8758E055B427}"/>
              </a:ext>
            </a:extLst>
          </p:cNvPr>
          <p:cNvPicPr>
            <a:picLocks noChangeAspect="1"/>
          </p:cNvPicPr>
          <p:nvPr/>
        </p:nvPicPr>
        <p:blipFill>
          <a:blip r:embed="rId3"/>
          <a:stretch>
            <a:fillRect/>
          </a:stretch>
        </p:blipFill>
        <p:spPr>
          <a:xfrm>
            <a:off x="3909445" y="1059470"/>
            <a:ext cx="2239000" cy="1941510"/>
          </a:xfrm>
          <a:prstGeom prst="rect">
            <a:avLst/>
          </a:prstGeom>
        </p:spPr>
      </p:pic>
      <p:pic>
        <p:nvPicPr>
          <p:cNvPr id="21" name="Picture 20">
            <a:extLst>
              <a:ext uri="{FF2B5EF4-FFF2-40B4-BE49-F238E27FC236}">
                <a16:creationId xmlns:a16="http://schemas.microsoft.com/office/drawing/2014/main" id="{F379E061-EE13-4084-8A15-D477F68B132F}"/>
              </a:ext>
            </a:extLst>
          </p:cNvPr>
          <p:cNvPicPr>
            <a:picLocks noChangeAspect="1"/>
          </p:cNvPicPr>
          <p:nvPr/>
        </p:nvPicPr>
        <p:blipFill>
          <a:blip r:embed="rId4"/>
          <a:stretch>
            <a:fillRect/>
          </a:stretch>
        </p:blipFill>
        <p:spPr>
          <a:xfrm>
            <a:off x="6428839" y="3179065"/>
            <a:ext cx="2358112" cy="1817452"/>
          </a:xfrm>
          <a:prstGeom prst="rect">
            <a:avLst/>
          </a:prstGeom>
        </p:spPr>
      </p:pic>
      <p:pic>
        <p:nvPicPr>
          <p:cNvPr id="14" name="Picture 13">
            <a:extLst>
              <a:ext uri="{FF2B5EF4-FFF2-40B4-BE49-F238E27FC236}">
                <a16:creationId xmlns:a16="http://schemas.microsoft.com/office/drawing/2014/main" id="{978AEF41-6B7B-4AA2-8734-15C2440B8B13}"/>
              </a:ext>
            </a:extLst>
          </p:cNvPr>
          <p:cNvPicPr>
            <a:picLocks noChangeAspect="1"/>
          </p:cNvPicPr>
          <p:nvPr/>
        </p:nvPicPr>
        <p:blipFill>
          <a:blip r:embed="rId5"/>
          <a:stretch>
            <a:fillRect/>
          </a:stretch>
        </p:blipFill>
        <p:spPr>
          <a:xfrm>
            <a:off x="3881464" y="3179064"/>
            <a:ext cx="2238755" cy="1818523"/>
          </a:xfrm>
          <a:prstGeom prst="rect">
            <a:avLst/>
          </a:prstGeom>
        </p:spPr>
      </p:pic>
      <p:pic>
        <p:nvPicPr>
          <p:cNvPr id="6" name="Picture 5">
            <a:extLst>
              <a:ext uri="{FF2B5EF4-FFF2-40B4-BE49-F238E27FC236}">
                <a16:creationId xmlns:a16="http://schemas.microsoft.com/office/drawing/2014/main" id="{15CEA0A4-8EA4-49ED-B2C5-10AD94AE698E}"/>
              </a:ext>
            </a:extLst>
          </p:cNvPr>
          <p:cNvPicPr>
            <a:picLocks noChangeAspect="1"/>
          </p:cNvPicPr>
          <p:nvPr/>
        </p:nvPicPr>
        <p:blipFill>
          <a:blip r:embed="rId6"/>
          <a:stretch>
            <a:fillRect/>
          </a:stretch>
        </p:blipFill>
        <p:spPr>
          <a:xfrm>
            <a:off x="6376585" y="1059470"/>
            <a:ext cx="2436489" cy="1987981"/>
          </a:xfrm>
          <a:prstGeom prst="rect">
            <a:avLst/>
          </a:prstGeom>
        </p:spPr>
      </p:pic>
      <p:grpSp>
        <p:nvGrpSpPr>
          <p:cNvPr id="16" name="Group 15">
            <a:extLst>
              <a:ext uri="{FF2B5EF4-FFF2-40B4-BE49-F238E27FC236}">
                <a16:creationId xmlns:a16="http://schemas.microsoft.com/office/drawing/2014/main" id="{F99CF162-F232-4833-9217-52A35752F8C3}"/>
              </a:ext>
            </a:extLst>
          </p:cNvPr>
          <p:cNvGrpSpPr/>
          <p:nvPr/>
        </p:nvGrpSpPr>
        <p:grpSpPr>
          <a:xfrm>
            <a:off x="0" y="-45300"/>
            <a:ext cx="9144000" cy="946800"/>
            <a:chOff x="0" y="-45300"/>
            <a:chExt cx="9144000" cy="946800"/>
          </a:xfrm>
        </p:grpSpPr>
        <p:sp>
          <p:nvSpPr>
            <p:cNvPr id="17" name="Shape 74">
              <a:extLst>
                <a:ext uri="{FF2B5EF4-FFF2-40B4-BE49-F238E27FC236}">
                  <a16:creationId xmlns:a16="http://schemas.microsoft.com/office/drawing/2014/main" id="{3A0213AD-F18D-498A-93AF-44A07BB278C5}"/>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8" name="Picture 17">
              <a:extLst>
                <a:ext uri="{FF2B5EF4-FFF2-40B4-BE49-F238E27FC236}">
                  <a16:creationId xmlns:a16="http://schemas.microsoft.com/office/drawing/2014/main" id="{601177AB-F895-4366-8B0B-9E9890B41BD9}"/>
                </a:ext>
              </a:extLst>
            </p:cNvPr>
            <p:cNvPicPr>
              <a:picLocks noChangeAspect="1"/>
            </p:cNvPicPr>
            <p:nvPr/>
          </p:nvPicPr>
          <p:blipFill>
            <a:blip r:embed="rId7"/>
            <a:stretch>
              <a:fillRect/>
            </a:stretch>
          </p:blipFill>
          <p:spPr>
            <a:xfrm>
              <a:off x="346165" y="18052"/>
              <a:ext cx="1449532" cy="820096"/>
            </a:xfrm>
            <a:prstGeom prst="rect">
              <a:avLst/>
            </a:prstGeom>
            <a:ln>
              <a:noFill/>
            </a:ln>
          </p:spPr>
        </p:pic>
      </p:grpSp>
      <p:sp>
        <p:nvSpPr>
          <p:cNvPr id="301" name="Shape 301"/>
          <p:cNvSpPr/>
          <p:nvPr/>
        </p:nvSpPr>
        <p:spPr>
          <a:xfrm>
            <a:off x="166215" y="1594903"/>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5" name="Shape 305"/>
          <p:cNvSpPr txBox="1"/>
          <p:nvPr/>
        </p:nvSpPr>
        <p:spPr>
          <a:xfrm>
            <a:off x="223785" y="1148391"/>
            <a:ext cx="3672966" cy="3970318"/>
          </a:xfrm>
          <a:prstGeom prst="rect">
            <a:avLst/>
          </a:prstGeom>
          <a:noFill/>
          <a:ln>
            <a:noFill/>
          </a:ln>
        </p:spPr>
        <p:txBody>
          <a:bodyPr wrap="square" lIns="91425" tIns="45700" rIns="91425" bIns="45700" anchor="t" anchorCtr="0">
            <a:noAutofit/>
          </a:bodyPr>
          <a:lstStyle/>
          <a:p>
            <a:pPr>
              <a:buClr>
                <a:srgbClr val="666666"/>
              </a:buClr>
              <a:buSzPct val="25000"/>
            </a:pPr>
            <a:r>
              <a:rPr lang="en-US" dirty="0">
                <a:solidFill>
                  <a:srgbClr val="666666"/>
                </a:solidFill>
                <a:latin typeface="Calibri"/>
                <a:ea typeface="Calibri"/>
                <a:cs typeface="Calibri"/>
                <a:sym typeface="Calibri"/>
              </a:rPr>
              <a:t>5. </a:t>
            </a:r>
            <a:r>
              <a:rPr lang="en-US" b="1" dirty="0">
                <a:solidFill>
                  <a:srgbClr val="666666"/>
                </a:solidFill>
                <a:latin typeface="Calibri"/>
                <a:ea typeface="Calibri"/>
                <a:cs typeface="Calibri"/>
                <a:sym typeface="Calibri"/>
              </a:rPr>
              <a:t>ALIGN</a:t>
            </a:r>
            <a:r>
              <a:rPr lang="en-US" dirty="0">
                <a:solidFill>
                  <a:srgbClr val="666666"/>
                </a:solidFill>
                <a:latin typeface="Calibri"/>
                <a:ea typeface="Calibri"/>
                <a:cs typeface="Calibri"/>
                <a:sym typeface="Calibri"/>
              </a:rPr>
              <a:t> the centers of the pendant base and the half sphere.</a:t>
            </a:r>
          </a:p>
          <a:p>
            <a:pPr marL="0" marR="0" lvl="0" indent="0" algn="l" rtl="0">
              <a:lnSpc>
                <a:spcPct val="100000"/>
              </a:lnSpc>
              <a:spcBef>
                <a:spcPts val="0"/>
              </a:spcBef>
              <a:spcAft>
                <a:spcPts val="0"/>
              </a:spcAft>
              <a:buClr>
                <a:srgbClr val="666666"/>
              </a:buClr>
              <a:buSzPct val="25000"/>
              <a:buFont typeface="Calibri"/>
              <a:buNone/>
            </a:pPr>
            <a:endParaRPr lang="en-US" sz="1400" i="0" u="none" strike="noStrike" cap="none"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sz="1400" i="0" u="none" strike="noStrike" cap="none" dirty="0">
                <a:solidFill>
                  <a:srgbClr val="666666"/>
                </a:solidFill>
                <a:latin typeface="Calibri"/>
                <a:ea typeface="Calibri"/>
                <a:cs typeface="Calibri"/>
                <a:sym typeface="Calibri"/>
              </a:rPr>
              <a:t>6. </a:t>
            </a:r>
            <a:r>
              <a:rPr lang="en-US" sz="1400" b="1" i="0" u="none" strike="noStrike" cap="none" dirty="0">
                <a:solidFill>
                  <a:srgbClr val="666666"/>
                </a:solidFill>
                <a:latin typeface="Calibri"/>
                <a:ea typeface="Calibri"/>
                <a:cs typeface="Calibri"/>
                <a:sym typeface="Calibri"/>
              </a:rPr>
              <a:t>DUPLICATE</a:t>
            </a:r>
            <a:r>
              <a:rPr lang="en-US" sz="1400" i="0" u="none" strike="noStrike" cap="none" dirty="0">
                <a:solidFill>
                  <a:srgbClr val="666666"/>
                </a:solidFill>
                <a:latin typeface="Calibri"/>
                <a:ea typeface="Calibri"/>
                <a:cs typeface="Calibri"/>
                <a:sym typeface="Calibri"/>
              </a:rPr>
              <a:t> the half sphere and move it to the 9 o’clock position of the rim. </a:t>
            </a:r>
          </a:p>
          <a:p>
            <a:pPr marL="0" marR="0" lvl="0" indent="0" algn="l" rtl="0">
              <a:lnSpc>
                <a:spcPct val="100000"/>
              </a:lnSpc>
              <a:spcBef>
                <a:spcPts val="0"/>
              </a:spcBef>
              <a:spcAft>
                <a:spcPts val="0"/>
              </a:spcAft>
              <a:buClr>
                <a:srgbClr val="666666"/>
              </a:buClr>
              <a:buSzPct val="25000"/>
              <a:buFont typeface="Calibri"/>
              <a:buNone/>
            </a:pPr>
            <a:endParaRPr lang="en-US" b="1"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sz="1400" i="0" u="none" strike="noStrike" cap="none" dirty="0">
                <a:solidFill>
                  <a:srgbClr val="666666"/>
                </a:solidFill>
                <a:latin typeface="Calibri"/>
                <a:ea typeface="Calibri"/>
                <a:cs typeface="Calibri"/>
                <a:sym typeface="Calibri"/>
              </a:rPr>
              <a:t>Then </a:t>
            </a:r>
            <a:r>
              <a:rPr lang="en-US" sz="1400" b="1" i="0" u="none" strike="noStrike" cap="none" dirty="0">
                <a:solidFill>
                  <a:srgbClr val="666666"/>
                </a:solidFill>
                <a:latin typeface="Calibri"/>
                <a:ea typeface="Calibri"/>
                <a:cs typeface="Calibri"/>
                <a:sym typeface="Calibri"/>
              </a:rPr>
              <a:t>DUPLICATE</a:t>
            </a:r>
            <a:r>
              <a:rPr lang="en-US" sz="1400" i="0" u="none" strike="noStrike" cap="none" dirty="0">
                <a:solidFill>
                  <a:srgbClr val="666666"/>
                </a:solidFill>
                <a:latin typeface="Calibri"/>
                <a:ea typeface="Calibri"/>
                <a:cs typeface="Calibri"/>
                <a:sym typeface="Calibri"/>
              </a:rPr>
              <a:t> the half sphere and </a:t>
            </a:r>
            <a:r>
              <a:rPr lang="en-US" dirty="0">
                <a:solidFill>
                  <a:srgbClr val="666666"/>
                </a:solidFill>
                <a:latin typeface="Calibri"/>
                <a:sym typeface="Calibri"/>
              </a:rPr>
              <a:t>manually</a:t>
            </a:r>
            <a:r>
              <a:rPr lang="en-US" sz="1400" i="0" u="none" strike="noStrike" cap="none" dirty="0">
                <a:solidFill>
                  <a:srgbClr val="666666"/>
                </a:solidFill>
                <a:latin typeface="Calibri"/>
                <a:ea typeface="Calibri"/>
                <a:cs typeface="Calibri"/>
                <a:sym typeface="Calibri"/>
              </a:rPr>
              <a:t> move them to add 3 more evenly spaced out half spheres in between the first 2.</a:t>
            </a:r>
          </a:p>
          <a:p>
            <a:pPr marL="0" marR="0" lvl="0" indent="0" algn="l" rtl="0">
              <a:lnSpc>
                <a:spcPct val="100000"/>
              </a:lnSpc>
              <a:spcBef>
                <a:spcPts val="0"/>
              </a:spcBef>
              <a:spcAft>
                <a:spcPts val="0"/>
              </a:spcAft>
              <a:buClr>
                <a:srgbClr val="666666"/>
              </a:buClr>
              <a:buSzPct val="25000"/>
              <a:buFont typeface="Calibri"/>
              <a:buNone/>
            </a:pPr>
            <a:endParaRPr lang="en-US"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sz="1400" i="0" u="none" strike="noStrike" cap="none" dirty="0">
                <a:solidFill>
                  <a:srgbClr val="666666"/>
                </a:solidFill>
                <a:latin typeface="Calibri"/>
                <a:ea typeface="Calibri"/>
                <a:cs typeface="Calibri"/>
                <a:sym typeface="Calibri"/>
              </a:rPr>
              <a:t>7. Select and then </a:t>
            </a:r>
            <a:r>
              <a:rPr lang="en-US" sz="1400" b="1" i="0" u="none" strike="noStrike" cap="none" dirty="0">
                <a:solidFill>
                  <a:srgbClr val="666666"/>
                </a:solidFill>
                <a:latin typeface="Calibri"/>
                <a:ea typeface="Calibri"/>
                <a:cs typeface="Calibri"/>
                <a:sym typeface="Calibri"/>
              </a:rPr>
              <a:t>GROUP</a:t>
            </a:r>
            <a:r>
              <a:rPr lang="en-US" sz="1400" i="0" u="none" strike="noStrike" cap="none" dirty="0">
                <a:solidFill>
                  <a:srgbClr val="666666"/>
                </a:solidFill>
                <a:latin typeface="Calibri"/>
                <a:ea typeface="Calibri"/>
                <a:cs typeface="Calibri"/>
                <a:sym typeface="Calibri"/>
              </a:rPr>
              <a:t> 4 hal</a:t>
            </a:r>
            <a:r>
              <a:rPr lang="en-US" dirty="0">
                <a:solidFill>
                  <a:srgbClr val="666666"/>
                </a:solidFill>
                <a:latin typeface="Calibri"/>
                <a:ea typeface="Calibri"/>
                <a:cs typeface="Calibri"/>
                <a:sym typeface="Calibri"/>
              </a:rPr>
              <a:t>f spheres.</a:t>
            </a:r>
          </a:p>
          <a:p>
            <a:pPr marL="0" marR="0" lvl="0" indent="0" algn="l" rtl="0">
              <a:lnSpc>
                <a:spcPct val="100000"/>
              </a:lnSpc>
              <a:spcBef>
                <a:spcPts val="0"/>
              </a:spcBef>
              <a:spcAft>
                <a:spcPts val="0"/>
              </a:spcAft>
              <a:buClr>
                <a:srgbClr val="666666"/>
              </a:buClr>
              <a:buSzPct val="25000"/>
              <a:buFont typeface="Calibri"/>
              <a:buNone/>
            </a:pPr>
            <a:endParaRPr lang="en-US" sz="1400" i="0" u="none" strike="noStrike" cap="none"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ea typeface="Calibri"/>
                <a:cs typeface="Calibri"/>
                <a:sym typeface="Calibri"/>
              </a:rPr>
              <a:t>8. </a:t>
            </a:r>
            <a:r>
              <a:rPr lang="en-US" b="1" dirty="0">
                <a:solidFill>
                  <a:srgbClr val="666666"/>
                </a:solidFill>
                <a:latin typeface="Calibri"/>
                <a:ea typeface="Calibri"/>
                <a:cs typeface="Calibri"/>
                <a:sym typeface="Calibri"/>
              </a:rPr>
              <a:t>DUPLICATE</a:t>
            </a:r>
            <a:r>
              <a:rPr lang="en-US" dirty="0">
                <a:solidFill>
                  <a:srgbClr val="666666"/>
                </a:solidFill>
                <a:latin typeface="Calibri"/>
                <a:ea typeface="Calibri"/>
                <a:cs typeface="Calibri"/>
                <a:sym typeface="Calibri"/>
              </a:rPr>
              <a:t> the 4 grouped half spheres and then </a:t>
            </a:r>
            <a:r>
              <a:rPr lang="en-US" b="1" dirty="0">
                <a:solidFill>
                  <a:srgbClr val="666666"/>
                </a:solidFill>
                <a:latin typeface="Calibri"/>
                <a:ea typeface="Calibri"/>
                <a:cs typeface="Calibri"/>
                <a:sym typeface="Calibri"/>
              </a:rPr>
              <a:t>MIRROR </a:t>
            </a:r>
            <a:r>
              <a:rPr lang="en-US" dirty="0">
                <a:solidFill>
                  <a:srgbClr val="666666"/>
                </a:solidFill>
                <a:latin typeface="Calibri"/>
                <a:ea typeface="Calibri"/>
                <a:cs typeface="Calibri"/>
                <a:sym typeface="Calibri"/>
              </a:rPr>
              <a:t>them. </a:t>
            </a:r>
            <a:endParaRPr lang="en-US" sz="1400" i="0" u="none" strike="noStrike" cap="none"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endParaRPr lang="en-US"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endParaRPr lang="en-US" sz="1400" i="0" u="none" strike="noStrike" cap="none"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endParaRPr lang="en-US" b="1" dirty="0">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06" name="Shape 306"/>
          <p:cNvSpPr txBox="1"/>
          <p:nvPr/>
        </p:nvSpPr>
        <p:spPr>
          <a:xfrm>
            <a:off x="3955700" y="1070057"/>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5</a:t>
            </a:r>
          </a:p>
        </p:txBody>
      </p:sp>
      <p:sp>
        <p:nvSpPr>
          <p:cNvPr id="307" name="Shape 307"/>
          <p:cNvSpPr txBox="1"/>
          <p:nvPr/>
        </p:nvSpPr>
        <p:spPr>
          <a:xfrm>
            <a:off x="6389279" y="1070057"/>
            <a:ext cx="4277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6</a:t>
            </a:r>
          </a:p>
        </p:txBody>
      </p:sp>
      <p:sp>
        <p:nvSpPr>
          <p:cNvPr id="308" name="Shape 308"/>
          <p:cNvSpPr txBox="1"/>
          <p:nvPr/>
        </p:nvSpPr>
        <p:spPr>
          <a:xfrm>
            <a:off x="3870630" y="3179064"/>
            <a:ext cx="386540"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b="1" dirty="0"/>
              <a:t>7</a:t>
            </a:r>
            <a:endParaRPr lang="en-US" sz="1400" b="1" i="0" u="none" strike="noStrike" cap="none" dirty="0">
              <a:solidFill>
                <a:srgbClr val="000000"/>
              </a:solidFill>
              <a:latin typeface="Arial"/>
              <a:ea typeface="Arial"/>
              <a:cs typeface="Arial"/>
              <a:sym typeface="Arial"/>
            </a:endParaRPr>
          </a:p>
        </p:txBody>
      </p:sp>
      <p:sp>
        <p:nvSpPr>
          <p:cNvPr id="19" name="Shape 227">
            <a:extLst>
              <a:ext uri="{FF2B5EF4-FFF2-40B4-BE49-F238E27FC236}">
                <a16:creationId xmlns:a16="http://schemas.microsoft.com/office/drawing/2014/main" id="{DDD2C223-3C84-4DD0-827D-CA5C23C8C760}"/>
              </a:ext>
            </a:extLst>
          </p:cNvPr>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Modeling a Pendant</a:t>
            </a:r>
          </a:p>
        </p:txBody>
      </p:sp>
      <p:sp>
        <p:nvSpPr>
          <p:cNvPr id="309" name="Shape 309"/>
          <p:cNvSpPr txBox="1"/>
          <p:nvPr/>
        </p:nvSpPr>
        <p:spPr>
          <a:xfrm>
            <a:off x="6409885" y="3182902"/>
            <a:ext cx="386539"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b="1" dirty="0"/>
              <a:t>8</a:t>
            </a:r>
            <a:endParaRPr lang="en-US" sz="1400" b="1"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A4B129B6-BE50-4203-AB38-B9CDC91D41DE}"/>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20</a:t>
            </a:fld>
            <a:endParaRPr lang="en-US" sz="1400" b="0" i="0" u="none" strike="noStrike" cap="none">
              <a:solidFill>
                <a:srgbClr val="000000"/>
              </a:solidFill>
              <a:latin typeface="Arial"/>
              <a:ea typeface="Arial"/>
              <a:cs typeface="Arial"/>
              <a:sym typeface="Arial"/>
            </a:endParaRPr>
          </a:p>
        </p:txBody>
      </p:sp>
      <p:sp>
        <p:nvSpPr>
          <p:cNvPr id="5" name="Oval 4">
            <a:extLst>
              <a:ext uri="{FF2B5EF4-FFF2-40B4-BE49-F238E27FC236}">
                <a16:creationId xmlns:a16="http://schemas.microsoft.com/office/drawing/2014/main" id="{A8ED3893-1DF3-4782-BD78-5B42F426FFFB}"/>
              </a:ext>
            </a:extLst>
          </p:cNvPr>
          <p:cNvSpPr/>
          <p:nvPr/>
        </p:nvSpPr>
        <p:spPr>
          <a:xfrm>
            <a:off x="8125095" y="1157100"/>
            <a:ext cx="468348" cy="4683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74E502C-92E7-4537-A189-5DFB3FC3CEF1}"/>
              </a:ext>
            </a:extLst>
          </p:cNvPr>
          <p:cNvPicPr>
            <a:picLocks noChangeAspect="1"/>
          </p:cNvPicPr>
          <p:nvPr/>
        </p:nvPicPr>
        <p:blipFill>
          <a:blip r:embed="rId8"/>
          <a:stretch>
            <a:fillRect/>
          </a:stretch>
        </p:blipFill>
        <p:spPr>
          <a:xfrm>
            <a:off x="1915323" y="4023956"/>
            <a:ext cx="419136" cy="373412"/>
          </a:xfrm>
          <a:prstGeom prst="rect">
            <a:avLst/>
          </a:prstGeom>
        </p:spPr>
      </p:pic>
    </p:spTree>
    <p:extLst>
      <p:ext uri="{BB962C8B-B14F-4D97-AF65-F5344CB8AC3E}">
        <p14:creationId xmlns:p14="http://schemas.microsoft.com/office/powerpoint/2010/main" val="300140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8" name="Picture 7">
            <a:extLst>
              <a:ext uri="{FF2B5EF4-FFF2-40B4-BE49-F238E27FC236}">
                <a16:creationId xmlns:a16="http://schemas.microsoft.com/office/drawing/2014/main" id="{B2F6E71F-5EE3-40AA-88FB-F3BDA924C3FC}"/>
              </a:ext>
            </a:extLst>
          </p:cNvPr>
          <p:cNvPicPr>
            <a:picLocks noChangeAspect="1"/>
          </p:cNvPicPr>
          <p:nvPr/>
        </p:nvPicPr>
        <p:blipFill>
          <a:blip r:embed="rId3"/>
          <a:stretch>
            <a:fillRect/>
          </a:stretch>
        </p:blipFill>
        <p:spPr>
          <a:xfrm>
            <a:off x="6426727" y="1119172"/>
            <a:ext cx="2360605" cy="1752523"/>
          </a:xfrm>
          <a:prstGeom prst="rect">
            <a:avLst/>
          </a:prstGeom>
        </p:spPr>
      </p:pic>
      <p:pic>
        <p:nvPicPr>
          <p:cNvPr id="5" name="Picture 4">
            <a:extLst>
              <a:ext uri="{FF2B5EF4-FFF2-40B4-BE49-F238E27FC236}">
                <a16:creationId xmlns:a16="http://schemas.microsoft.com/office/drawing/2014/main" id="{43A73A0B-261E-410C-B7BE-12AFB366E0B1}"/>
              </a:ext>
            </a:extLst>
          </p:cNvPr>
          <p:cNvPicPr>
            <a:picLocks noChangeAspect="1"/>
          </p:cNvPicPr>
          <p:nvPr/>
        </p:nvPicPr>
        <p:blipFill>
          <a:blip r:embed="rId4"/>
          <a:stretch>
            <a:fillRect/>
          </a:stretch>
        </p:blipFill>
        <p:spPr>
          <a:xfrm>
            <a:off x="3799338" y="1126498"/>
            <a:ext cx="2449176" cy="1742560"/>
          </a:xfrm>
          <a:prstGeom prst="rect">
            <a:avLst/>
          </a:prstGeom>
        </p:spPr>
      </p:pic>
      <p:pic>
        <p:nvPicPr>
          <p:cNvPr id="11" name="Picture 10">
            <a:extLst>
              <a:ext uri="{FF2B5EF4-FFF2-40B4-BE49-F238E27FC236}">
                <a16:creationId xmlns:a16="http://schemas.microsoft.com/office/drawing/2014/main" id="{7D558758-6B6C-4CD5-A627-8F8387F08FF5}"/>
              </a:ext>
            </a:extLst>
          </p:cNvPr>
          <p:cNvPicPr>
            <a:picLocks noChangeAspect="1"/>
          </p:cNvPicPr>
          <p:nvPr/>
        </p:nvPicPr>
        <p:blipFill>
          <a:blip r:embed="rId5"/>
          <a:stretch>
            <a:fillRect/>
          </a:stretch>
        </p:blipFill>
        <p:spPr>
          <a:xfrm>
            <a:off x="6409885" y="3141049"/>
            <a:ext cx="2533635" cy="1688027"/>
          </a:xfrm>
          <a:prstGeom prst="rect">
            <a:avLst/>
          </a:prstGeom>
        </p:spPr>
      </p:pic>
      <p:pic>
        <p:nvPicPr>
          <p:cNvPr id="9" name="Picture 8">
            <a:extLst>
              <a:ext uri="{FF2B5EF4-FFF2-40B4-BE49-F238E27FC236}">
                <a16:creationId xmlns:a16="http://schemas.microsoft.com/office/drawing/2014/main" id="{5146EF8C-9D73-48EB-B874-789A6C40FD60}"/>
              </a:ext>
            </a:extLst>
          </p:cNvPr>
          <p:cNvPicPr>
            <a:picLocks noChangeAspect="1"/>
          </p:cNvPicPr>
          <p:nvPr/>
        </p:nvPicPr>
        <p:blipFill>
          <a:blip r:embed="rId6"/>
          <a:stretch>
            <a:fillRect/>
          </a:stretch>
        </p:blipFill>
        <p:spPr>
          <a:xfrm>
            <a:off x="3837047" y="3179064"/>
            <a:ext cx="2411467" cy="1688027"/>
          </a:xfrm>
          <a:prstGeom prst="rect">
            <a:avLst/>
          </a:prstGeom>
        </p:spPr>
      </p:pic>
      <p:grpSp>
        <p:nvGrpSpPr>
          <p:cNvPr id="16" name="Group 15">
            <a:extLst>
              <a:ext uri="{FF2B5EF4-FFF2-40B4-BE49-F238E27FC236}">
                <a16:creationId xmlns:a16="http://schemas.microsoft.com/office/drawing/2014/main" id="{F99CF162-F232-4833-9217-52A35752F8C3}"/>
              </a:ext>
            </a:extLst>
          </p:cNvPr>
          <p:cNvGrpSpPr/>
          <p:nvPr/>
        </p:nvGrpSpPr>
        <p:grpSpPr>
          <a:xfrm>
            <a:off x="0" y="-45300"/>
            <a:ext cx="9144000" cy="946800"/>
            <a:chOff x="0" y="-45300"/>
            <a:chExt cx="9144000" cy="946800"/>
          </a:xfrm>
        </p:grpSpPr>
        <p:sp>
          <p:nvSpPr>
            <p:cNvPr id="17" name="Shape 74">
              <a:extLst>
                <a:ext uri="{FF2B5EF4-FFF2-40B4-BE49-F238E27FC236}">
                  <a16:creationId xmlns:a16="http://schemas.microsoft.com/office/drawing/2014/main" id="{3A0213AD-F18D-498A-93AF-44A07BB278C5}"/>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8" name="Picture 17">
              <a:extLst>
                <a:ext uri="{FF2B5EF4-FFF2-40B4-BE49-F238E27FC236}">
                  <a16:creationId xmlns:a16="http://schemas.microsoft.com/office/drawing/2014/main" id="{601177AB-F895-4366-8B0B-9E9890B41BD9}"/>
                </a:ext>
              </a:extLst>
            </p:cNvPr>
            <p:cNvPicPr>
              <a:picLocks noChangeAspect="1"/>
            </p:cNvPicPr>
            <p:nvPr/>
          </p:nvPicPr>
          <p:blipFill>
            <a:blip r:embed="rId7"/>
            <a:stretch>
              <a:fillRect/>
            </a:stretch>
          </p:blipFill>
          <p:spPr>
            <a:xfrm>
              <a:off x="346165" y="18052"/>
              <a:ext cx="1449532" cy="820096"/>
            </a:xfrm>
            <a:prstGeom prst="rect">
              <a:avLst/>
            </a:prstGeom>
            <a:ln>
              <a:noFill/>
            </a:ln>
          </p:spPr>
        </p:pic>
      </p:grpSp>
      <p:sp>
        <p:nvSpPr>
          <p:cNvPr id="301" name="Shape 301"/>
          <p:cNvSpPr/>
          <p:nvPr/>
        </p:nvSpPr>
        <p:spPr>
          <a:xfrm>
            <a:off x="166215" y="1594903"/>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5" name="Shape 305"/>
          <p:cNvSpPr txBox="1"/>
          <p:nvPr/>
        </p:nvSpPr>
        <p:spPr>
          <a:xfrm>
            <a:off x="223785" y="1148391"/>
            <a:ext cx="3672966" cy="397031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ea typeface="Calibri"/>
                <a:cs typeface="Calibri"/>
                <a:sym typeface="Calibri"/>
              </a:rPr>
              <a:t>9. Move the flipped 4 half spheres to the opposite side of the rim. </a:t>
            </a:r>
          </a:p>
          <a:p>
            <a:pPr marL="0" marR="0" lvl="0" indent="0" algn="l" rtl="0">
              <a:lnSpc>
                <a:spcPct val="100000"/>
              </a:lnSpc>
              <a:spcBef>
                <a:spcPts val="0"/>
              </a:spcBef>
              <a:spcAft>
                <a:spcPts val="0"/>
              </a:spcAft>
              <a:buClr>
                <a:srgbClr val="666666"/>
              </a:buClr>
              <a:buSzPct val="25000"/>
              <a:buFont typeface="Calibri"/>
              <a:buNone/>
            </a:pPr>
            <a:endParaRPr lang="en-US"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ea typeface="Calibri"/>
                <a:cs typeface="Calibri"/>
                <a:sym typeface="Calibri"/>
              </a:rPr>
              <a:t>10. Select both groups of half spheres and </a:t>
            </a:r>
            <a:r>
              <a:rPr lang="en-US" b="1" dirty="0">
                <a:solidFill>
                  <a:srgbClr val="666666"/>
                </a:solidFill>
                <a:latin typeface="Calibri"/>
                <a:ea typeface="Calibri"/>
                <a:cs typeface="Calibri"/>
                <a:sym typeface="Calibri"/>
              </a:rPr>
              <a:t>UNGROUP</a:t>
            </a:r>
            <a:r>
              <a:rPr lang="en-US" dirty="0">
                <a:solidFill>
                  <a:srgbClr val="666666"/>
                </a:solidFill>
                <a:latin typeface="Calibri"/>
                <a:ea typeface="Calibri"/>
                <a:cs typeface="Calibri"/>
                <a:sym typeface="Calibri"/>
              </a:rPr>
              <a:t> them. Then select the top 7 spheres and </a:t>
            </a:r>
            <a:r>
              <a:rPr lang="en-US" b="1" dirty="0">
                <a:solidFill>
                  <a:srgbClr val="666666"/>
                </a:solidFill>
                <a:latin typeface="Calibri"/>
                <a:ea typeface="Calibri"/>
                <a:cs typeface="Calibri"/>
                <a:sym typeface="Calibri"/>
              </a:rPr>
              <a:t>GROUP</a:t>
            </a:r>
            <a:r>
              <a:rPr lang="en-US" dirty="0">
                <a:solidFill>
                  <a:srgbClr val="666666"/>
                </a:solidFill>
                <a:latin typeface="Calibri"/>
                <a:ea typeface="Calibri"/>
                <a:cs typeface="Calibri"/>
                <a:sym typeface="Calibri"/>
              </a:rPr>
              <a:t> them.</a:t>
            </a:r>
          </a:p>
          <a:p>
            <a:pPr marL="0" marR="0" lvl="0" indent="0" algn="l" rtl="0">
              <a:lnSpc>
                <a:spcPct val="100000"/>
              </a:lnSpc>
              <a:spcBef>
                <a:spcPts val="0"/>
              </a:spcBef>
              <a:spcAft>
                <a:spcPts val="0"/>
              </a:spcAft>
              <a:buClr>
                <a:srgbClr val="666666"/>
              </a:buClr>
              <a:buSzPct val="25000"/>
              <a:buFont typeface="Calibri"/>
              <a:buNone/>
            </a:pPr>
            <a:endParaRPr lang="en-US" dirty="0">
              <a:solidFill>
                <a:srgbClr val="666666"/>
              </a:solidFill>
              <a:latin typeface="Calibri"/>
              <a:ea typeface="Calibri"/>
              <a:cs typeface="Calibri"/>
              <a:sym typeface="Calibri"/>
            </a:endParaRPr>
          </a:p>
          <a:p>
            <a:pPr lvl="0">
              <a:buClr>
                <a:srgbClr val="666666"/>
              </a:buClr>
              <a:buSzPct val="25000"/>
            </a:pPr>
            <a:r>
              <a:rPr lang="en-US" dirty="0">
                <a:solidFill>
                  <a:srgbClr val="666666"/>
                </a:solidFill>
                <a:latin typeface="Calibri"/>
                <a:ea typeface="Calibri"/>
                <a:cs typeface="Calibri"/>
                <a:sym typeface="Calibri"/>
              </a:rPr>
              <a:t>11. On your own, repeat the above process to add half spheres to the other side of the raised pendant rim.</a:t>
            </a:r>
          </a:p>
          <a:p>
            <a:pPr lvl="0">
              <a:buClr>
                <a:srgbClr val="666666"/>
              </a:buClr>
              <a:buSzPct val="25000"/>
            </a:pPr>
            <a:endParaRPr lang="en-US" dirty="0">
              <a:solidFill>
                <a:srgbClr val="666666"/>
              </a:solidFill>
              <a:latin typeface="Calibri"/>
              <a:ea typeface="Calibri"/>
              <a:cs typeface="Calibri"/>
              <a:sym typeface="Calibri"/>
            </a:endParaRPr>
          </a:p>
          <a:p>
            <a:pPr lvl="0">
              <a:buClr>
                <a:srgbClr val="666666"/>
              </a:buClr>
              <a:buSzPct val="25000"/>
            </a:pPr>
            <a:r>
              <a:rPr lang="en-US" i="1" dirty="0">
                <a:solidFill>
                  <a:srgbClr val="666666"/>
                </a:solidFill>
                <a:latin typeface="Calibri"/>
                <a:ea typeface="Calibri"/>
                <a:cs typeface="Calibri"/>
                <a:sym typeface="Calibri"/>
              </a:rPr>
              <a:t>(HINT: Duplicate, group, flip and move to achieve this.)</a:t>
            </a:r>
          </a:p>
          <a:p>
            <a:pPr marL="0" marR="0" lvl="0" indent="0" algn="l" rtl="0">
              <a:lnSpc>
                <a:spcPct val="100000"/>
              </a:lnSpc>
              <a:spcBef>
                <a:spcPts val="0"/>
              </a:spcBef>
              <a:spcAft>
                <a:spcPts val="0"/>
              </a:spcAft>
              <a:buClr>
                <a:srgbClr val="666666"/>
              </a:buClr>
              <a:buSzPct val="25000"/>
              <a:buFont typeface="Calibri"/>
              <a:buNone/>
            </a:pPr>
            <a:endParaRPr lang="en-US"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endParaRPr lang="en-US" sz="1400" i="0" u="none" strike="noStrike" cap="none" dirty="0">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endParaRPr lang="en-US" b="1" dirty="0">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06" name="Shape 306"/>
          <p:cNvSpPr txBox="1"/>
          <p:nvPr/>
        </p:nvSpPr>
        <p:spPr>
          <a:xfrm>
            <a:off x="3825763" y="1134065"/>
            <a:ext cx="386540"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9</a:t>
            </a:r>
          </a:p>
        </p:txBody>
      </p:sp>
      <p:sp>
        <p:nvSpPr>
          <p:cNvPr id="307" name="Shape 307"/>
          <p:cNvSpPr txBox="1"/>
          <p:nvPr/>
        </p:nvSpPr>
        <p:spPr>
          <a:xfrm>
            <a:off x="6345734" y="1096184"/>
            <a:ext cx="4277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10</a:t>
            </a:r>
          </a:p>
        </p:txBody>
      </p:sp>
      <p:sp>
        <p:nvSpPr>
          <p:cNvPr id="308" name="Shape 308"/>
          <p:cNvSpPr txBox="1"/>
          <p:nvPr/>
        </p:nvSpPr>
        <p:spPr>
          <a:xfrm>
            <a:off x="3809667" y="3179064"/>
            <a:ext cx="386540"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b="1" dirty="0"/>
              <a:t>11</a:t>
            </a:r>
            <a:endParaRPr lang="en-US" sz="1400" b="1" i="0" u="none" strike="noStrike" cap="none" dirty="0">
              <a:solidFill>
                <a:srgbClr val="000000"/>
              </a:solidFill>
              <a:latin typeface="Arial"/>
              <a:ea typeface="Arial"/>
              <a:cs typeface="Arial"/>
              <a:sym typeface="Arial"/>
            </a:endParaRPr>
          </a:p>
        </p:txBody>
      </p:sp>
      <p:sp>
        <p:nvSpPr>
          <p:cNvPr id="19" name="Shape 227">
            <a:extLst>
              <a:ext uri="{FF2B5EF4-FFF2-40B4-BE49-F238E27FC236}">
                <a16:creationId xmlns:a16="http://schemas.microsoft.com/office/drawing/2014/main" id="{DDD2C223-3C84-4DD0-827D-CA5C23C8C760}"/>
              </a:ext>
            </a:extLst>
          </p:cNvPr>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Modeling a Pendant</a:t>
            </a:r>
          </a:p>
        </p:txBody>
      </p:sp>
      <p:sp>
        <p:nvSpPr>
          <p:cNvPr id="2" name="Slide Number Placeholder 1">
            <a:extLst>
              <a:ext uri="{FF2B5EF4-FFF2-40B4-BE49-F238E27FC236}">
                <a16:creationId xmlns:a16="http://schemas.microsoft.com/office/drawing/2014/main" id="{237EF9C6-442E-4817-B700-14E3C1D62F4B}"/>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443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5" name="Picture 4">
            <a:extLst>
              <a:ext uri="{FF2B5EF4-FFF2-40B4-BE49-F238E27FC236}">
                <a16:creationId xmlns:a16="http://schemas.microsoft.com/office/drawing/2014/main" id="{0E8ECA13-68EC-46A9-ADDC-B4A2D537E9EA}"/>
              </a:ext>
            </a:extLst>
          </p:cNvPr>
          <p:cNvPicPr>
            <a:picLocks noChangeAspect="1"/>
          </p:cNvPicPr>
          <p:nvPr/>
        </p:nvPicPr>
        <p:blipFill>
          <a:blip r:embed="rId3"/>
          <a:stretch>
            <a:fillRect/>
          </a:stretch>
        </p:blipFill>
        <p:spPr>
          <a:xfrm>
            <a:off x="3795246" y="1073764"/>
            <a:ext cx="2516849" cy="1813876"/>
          </a:xfrm>
          <a:prstGeom prst="rect">
            <a:avLst/>
          </a:prstGeom>
        </p:spPr>
      </p:pic>
      <p:pic>
        <p:nvPicPr>
          <p:cNvPr id="8" name="Picture 7">
            <a:extLst>
              <a:ext uri="{FF2B5EF4-FFF2-40B4-BE49-F238E27FC236}">
                <a16:creationId xmlns:a16="http://schemas.microsoft.com/office/drawing/2014/main" id="{4C9D4C94-8EB8-4D56-9261-CB5590D8CF86}"/>
              </a:ext>
            </a:extLst>
          </p:cNvPr>
          <p:cNvPicPr>
            <a:picLocks noChangeAspect="1"/>
          </p:cNvPicPr>
          <p:nvPr/>
        </p:nvPicPr>
        <p:blipFill>
          <a:blip r:embed="rId4"/>
          <a:stretch>
            <a:fillRect/>
          </a:stretch>
        </p:blipFill>
        <p:spPr>
          <a:xfrm>
            <a:off x="6545013" y="1073764"/>
            <a:ext cx="2276775" cy="1814305"/>
          </a:xfrm>
          <a:prstGeom prst="rect">
            <a:avLst/>
          </a:prstGeom>
        </p:spPr>
      </p:pic>
      <p:grpSp>
        <p:nvGrpSpPr>
          <p:cNvPr id="16" name="Group 15">
            <a:extLst>
              <a:ext uri="{FF2B5EF4-FFF2-40B4-BE49-F238E27FC236}">
                <a16:creationId xmlns:a16="http://schemas.microsoft.com/office/drawing/2014/main" id="{F99CF162-F232-4833-9217-52A35752F8C3}"/>
              </a:ext>
            </a:extLst>
          </p:cNvPr>
          <p:cNvGrpSpPr/>
          <p:nvPr/>
        </p:nvGrpSpPr>
        <p:grpSpPr>
          <a:xfrm>
            <a:off x="0" y="-45300"/>
            <a:ext cx="9144000" cy="946800"/>
            <a:chOff x="0" y="-45300"/>
            <a:chExt cx="9144000" cy="946800"/>
          </a:xfrm>
        </p:grpSpPr>
        <p:sp>
          <p:nvSpPr>
            <p:cNvPr id="17" name="Shape 74">
              <a:extLst>
                <a:ext uri="{FF2B5EF4-FFF2-40B4-BE49-F238E27FC236}">
                  <a16:creationId xmlns:a16="http://schemas.microsoft.com/office/drawing/2014/main" id="{3A0213AD-F18D-498A-93AF-44A07BB278C5}"/>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8" name="Picture 17">
              <a:extLst>
                <a:ext uri="{FF2B5EF4-FFF2-40B4-BE49-F238E27FC236}">
                  <a16:creationId xmlns:a16="http://schemas.microsoft.com/office/drawing/2014/main" id="{601177AB-F895-4366-8B0B-9E9890B41BD9}"/>
                </a:ext>
              </a:extLst>
            </p:cNvPr>
            <p:cNvPicPr>
              <a:picLocks noChangeAspect="1"/>
            </p:cNvPicPr>
            <p:nvPr/>
          </p:nvPicPr>
          <p:blipFill>
            <a:blip r:embed="rId5"/>
            <a:stretch>
              <a:fillRect/>
            </a:stretch>
          </p:blipFill>
          <p:spPr>
            <a:xfrm>
              <a:off x="346165" y="18052"/>
              <a:ext cx="1449532" cy="820096"/>
            </a:xfrm>
            <a:prstGeom prst="rect">
              <a:avLst/>
            </a:prstGeom>
            <a:ln>
              <a:noFill/>
            </a:ln>
          </p:spPr>
        </p:pic>
      </p:grpSp>
      <p:sp>
        <p:nvSpPr>
          <p:cNvPr id="301" name="Shape 301"/>
          <p:cNvSpPr/>
          <p:nvPr/>
        </p:nvSpPr>
        <p:spPr>
          <a:xfrm>
            <a:off x="166215" y="1594903"/>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5" name="Shape 305"/>
          <p:cNvSpPr txBox="1"/>
          <p:nvPr/>
        </p:nvSpPr>
        <p:spPr>
          <a:xfrm>
            <a:off x="223785" y="1148391"/>
            <a:ext cx="3672966" cy="397031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1" u="none" strike="noStrike" cap="none" dirty="0">
                <a:solidFill>
                  <a:srgbClr val="666666"/>
                </a:solidFill>
                <a:latin typeface="Calibri"/>
                <a:ea typeface="Calibri"/>
                <a:cs typeface="Calibri"/>
                <a:sym typeface="Calibri"/>
              </a:rPr>
              <a:t>Finishing the pendant body</a:t>
            </a:r>
          </a:p>
          <a:p>
            <a:pPr marL="0" marR="0" lvl="0" indent="0" algn="l" rtl="0">
              <a:lnSpc>
                <a:spcPct val="100000"/>
              </a:lnSpc>
              <a:spcBef>
                <a:spcPts val="0"/>
              </a:spcBef>
              <a:spcAft>
                <a:spcPts val="0"/>
              </a:spcAft>
              <a:buClr>
                <a:srgbClr val="000000"/>
              </a:buClr>
              <a:buFont typeface="Arial"/>
              <a:buNone/>
            </a:pPr>
            <a:endParaRPr lang="en-US" sz="1400" b="1" i="1"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sz="1400" i="0" u="none" strike="noStrike" cap="none" dirty="0">
                <a:solidFill>
                  <a:srgbClr val="666666"/>
                </a:solidFill>
                <a:latin typeface="Calibri"/>
                <a:ea typeface="Calibri"/>
                <a:cs typeface="Calibri"/>
                <a:sym typeface="Calibri"/>
              </a:rPr>
              <a:t>1. </a:t>
            </a:r>
            <a:r>
              <a:rPr lang="en-US" sz="1400" b="1" i="0" u="none" strike="noStrike" cap="none" dirty="0">
                <a:solidFill>
                  <a:srgbClr val="666666"/>
                </a:solidFill>
                <a:latin typeface="Calibri"/>
                <a:ea typeface="Calibri"/>
                <a:cs typeface="Calibri"/>
                <a:sym typeface="Calibri"/>
              </a:rPr>
              <a:t>UNLOCK</a:t>
            </a:r>
            <a:r>
              <a:rPr lang="en-US" sz="1400" i="0" u="none" strike="noStrike" cap="none" dirty="0">
                <a:solidFill>
                  <a:srgbClr val="666666"/>
                </a:solidFill>
                <a:latin typeface="Calibri"/>
                <a:ea typeface="Calibri"/>
                <a:cs typeface="Calibri"/>
                <a:sym typeface="Calibri"/>
              </a:rPr>
              <a:t> the pendant body and top loop.</a:t>
            </a:r>
            <a:endParaRPr lang="en-US" sz="1400" i="1"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endParaRPr lang="en-US" i="1"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2. Select all items and </a:t>
            </a:r>
            <a:r>
              <a:rPr lang="en-US" b="1" dirty="0">
                <a:solidFill>
                  <a:srgbClr val="666666"/>
                </a:solidFill>
                <a:latin typeface="Calibri"/>
                <a:ea typeface="Calibri"/>
                <a:cs typeface="Calibri"/>
                <a:sym typeface="Calibri"/>
              </a:rPr>
              <a:t>GROUP</a:t>
            </a:r>
            <a:r>
              <a:rPr lang="en-US" dirty="0">
                <a:solidFill>
                  <a:srgbClr val="666666"/>
                </a:solidFill>
                <a:latin typeface="Calibri"/>
                <a:ea typeface="Calibri"/>
                <a:cs typeface="Calibri"/>
                <a:sym typeface="Calibri"/>
              </a:rPr>
              <a:t> to finish your pendant base.</a:t>
            </a: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r>
              <a:rPr lang="en-US" dirty="0">
                <a:solidFill>
                  <a:srgbClr val="666666"/>
                </a:solidFill>
                <a:latin typeface="Calibri"/>
                <a:ea typeface="Calibri"/>
                <a:cs typeface="Calibri"/>
                <a:sym typeface="Calibri"/>
              </a:rPr>
              <a:t>3. Set your </a:t>
            </a:r>
            <a:r>
              <a:rPr lang="en-US" b="1" dirty="0">
                <a:solidFill>
                  <a:srgbClr val="666666"/>
                </a:solidFill>
                <a:latin typeface="Calibri"/>
                <a:ea typeface="Calibri"/>
                <a:cs typeface="Calibri"/>
                <a:sym typeface="Calibri"/>
              </a:rPr>
              <a:t>WORKPLANE</a:t>
            </a:r>
            <a:r>
              <a:rPr lang="en-US" dirty="0">
                <a:solidFill>
                  <a:srgbClr val="666666"/>
                </a:solidFill>
                <a:latin typeface="Calibri"/>
                <a:ea typeface="Calibri"/>
                <a:cs typeface="Calibri"/>
                <a:sym typeface="Calibri"/>
              </a:rPr>
              <a:t> to the sunken center surface of your pendant base. </a:t>
            </a:r>
          </a:p>
          <a:p>
            <a:pPr marR="0" lvl="0" algn="l" rtl="0">
              <a:lnSpc>
                <a:spcPct val="100000"/>
              </a:lnSpc>
              <a:spcBef>
                <a:spcPts val="0"/>
              </a:spcBef>
              <a:spcAft>
                <a:spcPts val="0"/>
              </a:spcAft>
              <a:buClr>
                <a:srgbClr val="666666"/>
              </a:buClr>
              <a:buSzPct val="100000"/>
            </a:pPr>
            <a:endParaRPr lang="en-US" sz="140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endParaRPr lang="en-US" sz="1400" u="none" strike="noStrike" cap="none"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endParaRPr lang="en-US" dirty="0">
              <a:solidFill>
                <a:srgbClr val="666666"/>
              </a:solidFill>
              <a:latin typeface="Calibri"/>
              <a:ea typeface="Calibri"/>
              <a:cs typeface="Calibri"/>
              <a:sym typeface="Calibri"/>
            </a:endParaRPr>
          </a:p>
          <a:p>
            <a:pPr marR="0" lvl="0" algn="l" rtl="0">
              <a:lnSpc>
                <a:spcPct val="100000"/>
              </a:lnSpc>
              <a:spcBef>
                <a:spcPts val="0"/>
              </a:spcBef>
              <a:spcAft>
                <a:spcPts val="0"/>
              </a:spcAft>
              <a:buClr>
                <a:srgbClr val="666666"/>
              </a:buClr>
              <a:buSzPct val="100000"/>
            </a:pP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06" name="Shape 306"/>
          <p:cNvSpPr txBox="1"/>
          <p:nvPr/>
        </p:nvSpPr>
        <p:spPr>
          <a:xfrm>
            <a:off x="3896751" y="1147251"/>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1</a:t>
            </a:r>
          </a:p>
        </p:txBody>
      </p:sp>
      <p:sp>
        <p:nvSpPr>
          <p:cNvPr id="307" name="Shape 307"/>
          <p:cNvSpPr txBox="1"/>
          <p:nvPr/>
        </p:nvSpPr>
        <p:spPr>
          <a:xfrm>
            <a:off x="6530228" y="1073764"/>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2</a:t>
            </a:r>
          </a:p>
        </p:txBody>
      </p:sp>
      <p:sp>
        <p:nvSpPr>
          <p:cNvPr id="19" name="Shape 227">
            <a:extLst>
              <a:ext uri="{FF2B5EF4-FFF2-40B4-BE49-F238E27FC236}">
                <a16:creationId xmlns:a16="http://schemas.microsoft.com/office/drawing/2014/main" id="{DDD2C223-3C84-4DD0-827D-CA5C23C8C760}"/>
              </a:ext>
            </a:extLst>
          </p:cNvPr>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Modeling a Pendant</a:t>
            </a:r>
          </a:p>
        </p:txBody>
      </p:sp>
      <p:sp>
        <p:nvSpPr>
          <p:cNvPr id="2" name="Slide Number Placeholder 1">
            <a:extLst>
              <a:ext uri="{FF2B5EF4-FFF2-40B4-BE49-F238E27FC236}">
                <a16:creationId xmlns:a16="http://schemas.microsoft.com/office/drawing/2014/main" id="{2BC502BA-6252-48A9-B0F7-A7918E7C1A28}"/>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22</a:t>
            </a:fld>
            <a:endParaRPr lang="en-US" sz="1400" b="0" i="0" u="none" strike="noStrike" cap="none">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E610A2C8-6E1B-4C55-B646-7AEB9FD9BD6C}"/>
              </a:ext>
            </a:extLst>
          </p:cNvPr>
          <p:cNvPicPr>
            <a:picLocks noChangeAspect="1"/>
          </p:cNvPicPr>
          <p:nvPr/>
        </p:nvPicPr>
        <p:blipFill>
          <a:blip r:embed="rId6"/>
          <a:stretch>
            <a:fillRect/>
          </a:stretch>
        </p:blipFill>
        <p:spPr>
          <a:xfrm>
            <a:off x="3795246" y="3033676"/>
            <a:ext cx="2520455" cy="1956335"/>
          </a:xfrm>
          <a:prstGeom prst="rect">
            <a:avLst/>
          </a:prstGeom>
        </p:spPr>
      </p:pic>
      <p:sp>
        <p:nvSpPr>
          <p:cNvPr id="20" name="Shape 307">
            <a:extLst>
              <a:ext uri="{FF2B5EF4-FFF2-40B4-BE49-F238E27FC236}">
                <a16:creationId xmlns:a16="http://schemas.microsoft.com/office/drawing/2014/main" id="{94157222-E4A6-4714-B713-084603D61E1D}"/>
              </a:ext>
            </a:extLst>
          </p:cNvPr>
          <p:cNvSpPr txBox="1"/>
          <p:nvPr/>
        </p:nvSpPr>
        <p:spPr>
          <a:xfrm>
            <a:off x="3812295" y="3059904"/>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dirty="0">
                <a:solidFill>
                  <a:srgbClr val="000000"/>
                </a:solidFill>
                <a:latin typeface="Arial"/>
                <a:ea typeface="Arial"/>
                <a:cs typeface="Arial"/>
                <a:sym typeface="Arial"/>
              </a:rPr>
              <a:t>3</a:t>
            </a:r>
          </a:p>
        </p:txBody>
      </p:sp>
    </p:spTree>
    <p:extLst>
      <p:ext uri="{BB962C8B-B14F-4D97-AF65-F5344CB8AC3E}">
        <p14:creationId xmlns:p14="http://schemas.microsoft.com/office/powerpoint/2010/main" val="225122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6" name="Group 5">
            <a:extLst>
              <a:ext uri="{FF2B5EF4-FFF2-40B4-BE49-F238E27FC236}">
                <a16:creationId xmlns:a16="http://schemas.microsoft.com/office/drawing/2014/main" id="{FDA8D4C6-1BD8-48A6-9B45-6BA1862C4A97}"/>
              </a:ext>
            </a:extLst>
          </p:cNvPr>
          <p:cNvGrpSpPr/>
          <p:nvPr/>
        </p:nvGrpSpPr>
        <p:grpSpPr>
          <a:xfrm>
            <a:off x="0" y="-45300"/>
            <a:ext cx="9144000" cy="946800"/>
            <a:chOff x="0" y="-45300"/>
            <a:chExt cx="9144000" cy="946800"/>
          </a:xfrm>
        </p:grpSpPr>
        <p:sp>
          <p:nvSpPr>
            <p:cNvPr id="7" name="Shape 74">
              <a:extLst>
                <a:ext uri="{FF2B5EF4-FFF2-40B4-BE49-F238E27FC236}">
                  <a16:creationId xmlns:a16="http://schemas.microsoft.com/office/drawing/2014/main" id="{0B983765-B2EF-4883-850E-DD5D0D1D3018}"/>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6A99D1D0-6D7D-4E6E-BC97-FB4D00878DDB}"/>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355" name="Shape 355"/>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600" b="1" i="0" u="none" strike="noStrike" cap="none" dirty="0">
                <a:solidFill>
                  <a:srgbClr val="FFFFFF"/>
                </a:solidFill>
                <a:latin typeface="Calibri"/>
                <a:ea typeface="Calibri"/>
                <a:cs typeface="Calibri"/>
                <a:sym typeface="Calibri"/>
              </a:rPr>
              <a:t>SECTION 3</a:t>
            </a:r>
          </a:p>
        </p:txBody>
      </p:sp>
      <p:sp>
        <p:nvSpPr>
          <p:cNvPr id="356" name="Shape 356"/>
          <p:cNvSpPr txBox="1"/>
          <p:nvPr/>
        </p:nvSpPr>
        <p:spPr>
          <a:xfrm>
            <a:off x="768721" y="2339900"/>
            <a:ext cx="7606553" cy="316735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4800" b="1" i="0" u="none" strike="noStrike" cap="none" dirty="0">
                <a:solidFill>
                  <a:srgbClr val="666666"/>
                </a:solidFill>
                <a:latin typeface="Calibri"/>
                <a:ea typeface="Calibri"/>
                <a:cs typeface="Calibri"/>
                <a:sym typeface="Calibri"/>
              </a:rPr>
              <a:t>Online 3D Printing Services</a:t>
            </a:r>
          </a:p>
        </p:txBody>
      </p:sp>
      <p:sp>
        <p:nvSpPr>
          <p:cNvPr id="2" name="Slide Number Placeholder 1">
            <a:extLst>
              <a:ext uri="{FF2B5EF4-FFF2-40B4-BE49-F238E27FC236}">
                <a16:creationId xmlns:a16="http://schemas.microsoft.com/office/drawing/2014/main" id="{739B9538-A6BE-4F6F-909F-E7918C7C3080}"/>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23</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9" name="Group 8">
            <a:extLst>
              <a:ext uri="{FF2B5EF4-FFF2-40B4-BE49-F238E27FC236}">
                <a16:creationId xmlns:a16="http://schemas.microsoft.com/office/drawing/2014/main" id="{2B65EDDB-5480-4DF3-A2FA-D790283D216E}"/>
              </a:ext>
            </a:extLst>
          </p:cNvPr>
          <p:cNvGrpSpPr/>
          <p:nvPr/>
        </p:nvGrpSpPr>
        <p:grpSpPr>
          <a:xfrm>
            <a:off x="0" y="-45300"/>
            <a:ext cx="9144000" cy="946800"/>
            <a:chOff x="0" y="-45300"/>
            <a:chExt cx="9144000" cy="946800"/>
          </a:xfrm>
        </p:grpSpPr>
        <p:sp>
          <p:nvSpPr>
            <p:cNvPr id="10" name="Shape 74">
              <a:extLst>
                <a:ext uri="{FF2B5EF4-FFF2-40B4-BE49-F238E27FC236}">
                  <a16:creationId xmlns:a16="http://schemas.microsoft.com/office/drawing/2014/main" id="{638B9D8D-1DBF-49DE-86C9-BCC13642DA90}"/>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 name="Picture 10">
              <a:extLst>
                <a:ext uri="{FF2B5EF4-FFF2-40B4-BE49-F238E27FC236}">
                  <a16:creationId xmlns:a16="http://schemas.microsoft.com/office/drawing/2014/main" id="{87124E90-2BD1-4107-B45D-55481A1C73C6}"/>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363" name="Shape 363"/>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a:solidFill>
                  <a:srgbClr val="FFFFFF"/>
                </a:solidFill>
                <a:latin typeface="Calibri"/>
                <a:ea typeface="Calibri"/>
                <a:cs typeface="Calibri"/>
                <a:sym typeface="Calibri"/>
              </a:rPr>
              <a:t>Online 3D Printing Services</a:t>
            </a:r>
          </a:p>
        </p:txBody>
      </p:sp>
      <p:sp>
        <p:nvSpPr>
          <p:cNvPr id="364" name="Shape 364"/>
          <p:cNvSpPr txBox="1"/>
          <p:nvPr/>
        </p:nvSpPr>
        <p:spPr>
          <a:xfrm>
            <a:off x="365173" y="966512"/>
            <a:ext cx="8413652"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400" b="1" i="0" u="none" strike="noStrike" cap="none">
                <a:solidFill>
                  <a:srgbClr val="666666"/>
                </a:solidFill>
                <a:latin typeface="Calibri"/>
                <a:ea typeface="Calibri"/>
                <a:cs typeface="Calibri"/>
                <a:sym typeface="Calibri"/>
              </a:rPr>
              <a:t>There are several online 3D printing services you can use to manufacture your designs.</a:t>
            </a: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pic>
        <p:nvPicPr>
          <p:cNvPr id="365" name="Shape 365" descr="Screen Clipping"/>
          <p:cNvPicPr preferRelativeResize="0"/>
          <p:nvPr/>
        </p:nvPicPr>
        <p:blipFill rotWithShape="1">
          <a:blip r:embed="rId4">
            <a:alphaModFix/>
          </a:blip>
          <a:srcRect/>
          <a:stretch/>
        </p:blipFill>
        <p:spPr>
          <a:xfrm>
            <a:off x="365173" y="1856092"/>
            <a:ext cx="5280996" cy="3083923"/>
          </a:xfrm>
          <a:prstGeom prst="rect">
            <a:avLst/>
          </a:prstGeom>
          <a:noFill/>
          <a:ln>
            <a:noFill/>
          </a:ln>
        </p:spPr>
      </p:pic>
      <p:sp>
        <p:nvSpPr>
          <p:cNvPr id="366" name="Shape 366"/>
          <p:cNvSpPr txBox="1"/>
          <p:nvPr/>
        </p:nvSpPr>
        <p:spPr>
          <a:xfrm>
            <a:off x="5783700" y="3813388"/>
            <a:ext cx="3090900" cy="727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1" i="0" strike="noStrike" cap="none" dirty="0">
                <a:solidFill>
                  <a:srgbClr val="0D4369"/>
                </a:solidFill>
              </a:rPr>
              <a:t>www.shapeways.com</a:t>
            </a:r>
            <a:endParaRPr lang="en-US" sz="1800" b="1" i="0" strike="noStrike" cap="none" dirty="0">
              <a:solidFill>
                <a:srgbClr val="0D4369"/>
              </a:solidFill>
              <a:hlinkClick r:id="rId5"/>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67" name="Shape 367"/>
          <p:cNvSpPr txBox="1"/>
          <p:nvPr/>
        </p:nvSpPr>
        <p:spPr>
          <a:xfrm>
            <a:off x="5783700" y="2119590"/>
            <a:ext cx="3360300" cy="12171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EE6791"/>
              </a:buClr>
              <a:buSzPct val="25000"/>
              <a:buFont typeface="Calibri"/>
              <a:buNone/>
            </a:pPr>
            <a:r>
              <a:rPr lang="en-US" sz="2200" b="1" i="0" u="none" strike="noStrike" cap="none" dirty="0">
                <a:solidFill>
                  <a:srgbClr val="666666"/>
                </a:solidFill>
                <a:latin typeface="Calibri"/>
                <a:ea typeface="Calibri"/>
                <a:cs typeface="Calibri"/>
                <a:sym typeface="Calibri"/>
              </a:rPr>
              <a:t>If you order from</a:t>
            </a:r>
            <a:r>
              <a:rPr lang="en-US" sz="2200" b="1" dirty="0">
                <a:solidFill>
                  <a:srgbClr val="666666"/>
                </a:solidFill>
                <a:latin typeface="Calibri"/>
                <a:ea typeface="Calibri"/>
                <a:cs typeface="Calibri"/>
                <a:sym typeface="Calibri"/>
              </a:rPr>
              <a:t> </a:t>
            </a:r>
            <a:r>
              <a:rPr lang="en-US" sz="2200" b="1" i="0" u="none" strike="noStrike" cap="none" dirty="0" err="1">
                <a:solidFill>
                  <a:srgbClr val="666666"/>
                </a:solidFill>
                <a:latin typeface="Calibri"/>
                <a:ea typeface="Calibri"/>
                <a:cs typeface="Calibri"/>
                <a:sym typeface="Calibri"/>
              </a:rPr>
              <a:t>Shapeways</a:t>
            </a:r>
            <a:r>
              <a:rPr lang="en-US" sz="2200" b="1" i="0" u="none" strike="noStrike" cap="none" dirty="0">
                <a:solidFill>
                  <a:srgbClr val="666666"/>
                </a:solidFill>
                <a:latin typeface="Calibri"/>
                <a:ea typeface="Calibri"/>
                <a:cs typeface="Calibri"/>
                <a:sym typeface="Calibri"/>
              </a:rPr>
              <a:t>, use discount code GDDQZ for 15% off your first order!</a:t>
            </a:r>
          </a:p>
          <a:p>
            <a:pPr marL="0" marR="0" lvl="0" indent="0" algn="l" rtl="0">
              <a:lnSpc>
                <a:spcPct val="100000"/>
              </a:lnSpc>
              <a:spcBef>
                <a:spcPts val="0"/>
              </a:spcBef>
              <a:spcAft>
                <a:spcPts val="0"/>
              </a:spcAft>
              <a:buClr>
                <a:srgbClr val="000000"/>
              </a:buClr>
              <a:buFont typeface="Arial"/>
              <a:buNone/>
            </a:pPr>
            <a:endParaRPr sz="2200"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D8D1CB36-5963-4190-A784-3A721EB80221}"/>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24</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7" name="Group 6">
            <a:extLst>
              <a:ext uri="{FF2B5EF4-FFF2-40B4-BE49-F238E27FC236}">
                <a16:creationId xmlns:a16="http://schemas.microsoft.com/office/drawing/2014/main" id="{A3E55D0F-E6E0-43EC-B58C-C6211097FF52}"/>
              </a:ext>
            </a:extLst>
          </p:cNvPr>
          <p:cNvGrpSpPr/>
          <p:nvPr/>
        </p:nvGrpSpPr>
        <p:grpSpPr>
          <a:xfrm>
            <a:off x="0" y="-45300"/>
            <a:ext cx="9144000" cy="946800"/>
            <a:chOff x="0" y="-45300"/>
            <a:chExt cx="9144000" cy="946800"/>
          </a:xfrm>
        </p:grpSpPr>
        <p:sp>
          <p:nvSpPr>
            <p:cNvPr id="8" name="Shape 74">
              <a:extLst>
                <a:ext uri="{FF2B5EF4-FFF2-40B4-BE49-F238E27FC236}">
                  <a16:creationId xmlns:a16="http://schemas.microsoft.com/office/drawing/2014/main" id="{A2BD4DC2-B87B-4ECE-A194-FC87F0B05C71}"/>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23E703BB-7119-475A-A663-C2F3BFAF0F18}"/>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374" name="Shape 374"/>
          <p:cNvSpPr txBox="1"/>
          <p:nvPr/>
        </p:nvSpPr>
        <p:spPr>
          <a:xfrm>
            <a:off x="1647658"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dirty="0">
                <a:solidFill>
                  <a:srgbClr val="FFFFFF"/>
                </a:solidFill>
                <a:latin typeface="Calibri"/>
                <a:ea typeface="Calibri"/>
                <a:cs typeface="Calibri"/>
                <a:sym typeface="Calibri"/>
              </a:rPr>
              <a:t>Online 3D Printing </a:t>
            </a:r>
            <a:r>
              <a:rPr lang="en-US" sz="4000" b="1" dirty="0">
                <a:solidFill>
                  <a:srgbClr val="FFFFFF"/>
                </a:solidFill>
                <a:latin typeface="Calibri"/>
                <a:ea typeface="Calibri"/>
                <a:cs typeface="Calibri"/>
                <a:sym typeface="Calibri"/>
              </a:rPr>
              <a:t>Materials</a:t>
            </a:r>
          </a:p>
        </p:txBody>
      </p:sp>
      <p:sp>
        <p:nvSpPr>
          <p:cNvPr id="375" name="Shape 375"/>
          <p:cNvSpPr txBox="1"/>
          <p:nvPr/>
        </p:nvSpPr>
        <p:spPr>
          <a:xfrm>
            <a:off x="365173" y="989994"/>
            <a:ext cx="8413652"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400" b="1" i="0" u="none" strike="noStrike" cap="none">
                <a:solidFill>
                  <a:srgbClr val="666666"/>
                </a:solidFill>
                <a:latin typeface="Calibri"/>
                <a:ea typeface="Calibri"/>
                <a:cs typeface="Calibri"/>
                <a:sym typeface="Calibri"/>
              </a:rPr>
              <a:t>3D printing can be done in various plastics, metals and ceramic!</a:t>
            </a: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pic>
        <p:nvPicPr>
          <p:cNvPr id="376" name="Shape 376" descr="Screen Clipping"/>
          <p:cNvPicPr preferRelativeResize="0"/>
          <p:nvPr/>
        </p:nvPicPr>
        <p:blipFill rotWithShape="1">
          <a:blip r:embed="rId4">
            <a:alphaModFix/>
          </a:blip>
          <a:srcRect/>
          <a:stretch/>
        </p:blipFill>
        <p:spPr>
          <a:xfrm>
            <a:off x="1836356" y="1559558"/>
            <a:ext cx="4981578" cy="3504034"/>
          </a:xfrm>
          <a:prstGeom prst="rect">
            <a:avLst/>
          </a:prstGeom>
          <a:noFill/>
          <a:ln>
            <a:noFill/>
          </a:ln>
        </p:spPr>
      </p:pic>
      <p:sp>
        <p:nvSpPr>
          <p:cNvPr id="2" name="Slide Number Placeholder 1">
            <a:extLst>
              <a:ext uri="{FF2B5EF4-FFF2-40B4-BE49-F238E27FC236}">
                <a16:creationId xmlns:a16="http://schemas.microsoft.com/office/drawing/2014/main" id="{27C019BB-99BA-4CCD-B677-B249124FB5A9}"/>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25</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17" name="Group 16">
            <a:extLst>
              <a:ext uri="{FF2B5EF4-FFF2-40B4-BE49-F238E27FC236}">
                <a16:creationId xmlns:a16="http://schemas.microsoft.com/office/drawing/2014/main" id="{177AE5C4-2B13-4F73-961A-65F0531738A8}"/>
              </a:ext>
            </a:extLst>
          </p:cNvPr>
          <p:cNvGrpSpPr/>
          <p:nvPr/>
        </p:nvGrpSpPr>
        <p:grpSpPr>
          <a:xfrm>
            <a:off x="0" y="-45300"/>
            <a:ext cx="9144000" cy="946800"/>
            <a:chOff x="0" y="-45300"/>
            <a:chExt cx="9144000" cy="946800"/>
          </a:xfrm>
        </p:grpSpPr>
        <p:sp>
          <p:nvSpPr>
            <p:cNvPr id="18" name="Shape 74">
              <a:extLst>
                <a:ext uri="{FF2B5EF4-FFF2-40B4-BE49-F238E27FC236}">
                  <a16:creationId xmlns:a16="http://schemas.microsoft.com/office/drawing/2014/main" id="{DA4D62FD-CB3E-4E28-8888-92BB1C4D2296}"/>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9" name="Picture 18">
              <a:extLst>
                <a:ext uri="{FF2B5EF4-FFF2-40B4-BE49-F238E27FC236}">
                  <a16:creationId xmlns:a16="http://schemas.microsoft.com/office/drawing/2014/main" id="{D8E46F16-812D-44BD-925D-31E9B8D23357}"/>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grpSp>
        <p:nvGrpSpPr>
          <p:cNvPr id="381" name="Shape 381"/>
          <p:cNvGrpSpPr/>
          <p:nvPr/>
        </p:nvGrpSpPr>
        <p:grpSpPr>
          <a:xfrm>
            <a:off x="3896751" y="3796172"/>
            <a:ext cx="2665413" cy="848989"/>
            <a:chOff x="3732529" y="3727847"/>
            <a:chExt cx="2665413" cy="848989"/>
          </a:xfrm>
        </p:grpSpPr>
        <p:pic>
          <p:nvPicPr>
            <p:cNvPr id="382" name="Shape 382" descr="Screen Clipping"/>
            <p:cNvPicPr preferRelativeResize="0"/>
            <p:nvPr/>
          </p:nvPicPr>
          <p:blipFill rotWithShape="1">
            <a:blip r:embed="rId4">
              <a:alphaModFix/>
            </a:blip>
            <a:srcRect/>
            <a:stretch/>
          </p:blipFill>
          <p:spPr>
            <a:xfrm>
              <a:off x="3945087" y="4238732"/>
              <a:ext cx="2336162" cy="338104"/>
            </a:xfrm>
            <a:prstGeom prst="rect">
              <a:avLst/>
            </a:prstGeom>
            <a:noFill/>
            <a:ln>
              <a:noFill/>
            </a:ln>
          </p:spPr>
        </p:pic>
        <p:pic>
          <p:nvPicPr>
            <p:cNvPr id="383" name="Shape 383" descr="Screen Clipping"/>
            <p:cNvPicPr preferRelativeResize="0"/>
            <p:nvPr/>
          </p:nvPicPr>
          <p:blipFill rotWithShape="1">
            <a:blip r:embed="rId5">
              <a:alphaModFix/>
            </a:blip>
            <a:srcRect/>
            <a:stretch/>
          </p:blipFill>
          <p:spPr>
            <a:xfrm>
              <a:off x="3732529" y="3727847"/>
              <a:ext cx="2665413" cy="509305"/>
            </a:xfrm>
            <a:prstGeom prst="rect">
              <a:avLst/>
            </a:prstGeom>
            <a:noFill/>
            <a:ln>
              <a:noFill/>
            </a:ln>
          </p:spPr>
        </p:pic>
      </p:grpSp>
      <p:pic>
        <p:nvPicPr>
          <p:cNvPr id="384" name="Shape 384" descr="Screen Clipping"/>
          <p:cNvPicPr preferRelativeResize="0"/>
          <p:nvPr/>
        </p:nvPicPr>
        <p:blipFill rotWithShape="1">
          <a:blip r:embed="rId6">
            <a:alphaModFix/>
          </a:blip>
          <a:srcRect/>
          <a:stretch/>
        </p:blipFill>
        <p:spPr>
          <a:xfrm>
            <a:off x="6753057" y="1065517"/>
            <a:ext cx="2200189" cy="2866665"/>
          </a:xfrm>
          <a:prstGeom prst="rect">
            <a:avLst/>
          </a:prstGeom>
          <a:noFill/>
          <a:ln>
            <a:noFill/>
          </a:ln>
        </p:spPr>
      </p:pic>
      <p:pic>
        <p:nvPicPr>
          <p:cNvPr id="385" name="Shape 385" descr="Screen Clipping"/>
          <p:cNvPicPr preferRelativeResize="0"/>
          <p:nvPr/>
        </p:nvPicPr>
        <p:blipFill rotWithShape="1">
          <a:blip r:embed="rId7">
            <a:alphaModFix/>
          </a:blip>
          <a:srcRect/>
          <a:stretch/>
        </p:blipFill>
        <p:spPr>
          <a:xfrm>
            <a:off x="4112470" y="1065517"/>
            <a:ext cx="2254852" cy="1945293"/>
          </a:xfrm>
          <a:prstGeom prst="rect">
            <a:avLst/>
          </a:prstGeom>
          <a:noFill/>
          <a:ln>
            <a:noFill/>
          </a:ln>
        </p:spPr>
      </p:pic>
      <p:sp>
        <p:nvSpPr>
          <p:cNvPr id="386" name="Shape 386"/>
          <p:cNvSpPr/>
          <p:nvPr/>
        </p:nvSpPr>
        <p:spPr>
          <a:xfrm>
            <a:off x="166215" y="1594903"/>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89" name="Shape 389"/>
          <p:cNvSpPr/>
          <p:nvPr/>
        </p:nvSpPr>
        <p:spPr>
          <a:xfrm>
            <a:off x="133643" y="1582615"/>
            <a:ext cx="2806505" cy="3439551"/>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90" name="Shape 390"/>
          <p:cNvSpPr txBox="1"/>
          <p:nvPr/>
        </p:nvSpPr>
        <p:spPr>
          <a:xfrm>
            <a:off x="1063325" y="0"/>
            <a:ext cx="8080800" cy="901500"/>
          </a:xfrm>
          <a:prstGeom prst="rect">
            <a:avLst/>
          </a:prstGeom>
          <a:noFill/>
          <a:ln>
            <a:noFill/>
          </a:ln>
        </p:spPr>
        <p:txBody>
          <a:bodyPr wrap="square" lIns="91425" tIns="91425" rIns="91425" bIns="91425" anchor="t" anchorCtr="0">
            <a:noAutofit/>
          </a:bodyPr>
          <a:lstStyle/>
          <a:p>
            <a:pPr lvl="0" algn="ctr" rtl="0">
              <a:spcBef>
                <a:spcPts val="0"/>
              </a:spcBef>
              <a:buClr>
                <a:schemeClr val="lt1"/>
              </a:buClr>
              <a:buSzPct val="25000"/>
              <a:buFont typeface="Calibri"/>
              <a:buNone/>
            </a:pPr>
            <a:r>
              <a:rPr lang="en-US" sz="3800" b="1" dirty="0">
                <a:solidFill>
                  <a:schemeClr val="lt1"/>
                </a:solidFill>
                <a:latin typeface="Calibri"/>
                <a:ea typeface="Calibri"/>
                <a:cs typeface="Calibri"/>
                <a:sym typeface="Calibri"/>
              </a:rPr>
              <a:t>Using Online 3D Printing Services</a:t>
            </a:r>
          </a:p>
          <a:p>
            <a:pPr marL="0" marR="0" lvl="0" indent="0" algn="ctr" rtl="0">
              <a:lnSpc>
                <a:spcPct val="100000"/>
              </a:lnSpc>
              <a:spcBef>
                <a:spcPts val="0"/>
              </a:spcBef>
              <a:spcAft>
                <a:spcPts val="0"/>
              </a:spcAft>
              <a:buClr>
                <a:srgbClr val="FFFFFF"/>
              </a:buClr>
              <a:buFont typeface="Calibri"/>
              <a:buNone/>
            </a:pPr>
            <a:endParaRPr sz="4000" b="1" dirty="0">
              <a:solidFill>
                <a:srgbClr val="FFFFFF"/>
              </a:solidFill>
              <a:latin typeface="Calibri"/>
              <a:ea typeface="Calibri"/>
              <a:cs typeface="Calibri"/>
              <a:sym typeface="Calibri"/>
            </a:endParaRPr>
          </a:p>
        </p:txBody>
      </p:sp>
      <p:sp>
        <p:nvSpPr>
          <p:cNvPr id="391" name="Shape 391"/>
          <p:cNvSpPr txBox="1"/>
          <p:nvPr/>
        </p:nvSpPr>
        <p:spPr>
          <a:xfrm>
            <a:off x="223785" y="1148391"/>
            <a:ext cx="3672966" cy="461664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1" u="none" strike="noStrike" cap="none">
                <a:solidFill>
                  <a:srgbClr val="666666"/>
                </a:solidFill>
                <a:latin typeface="Calibri"/>
                <a:ea typeface="Calibri"/>
                <a:cs typeface="Calibri"/>
                <a:sym typeface="Calibri"/>
              </a:rPr>
              <a:t>Uploading a 3D model file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Font typeface="Arial"/>
              <a:buAutoNum type="arabicPeriod"/>
            </a:pPr>
            <a:r>
              <a:rPr lang="en-US">
                <a:solidFill>
                  <a:srgbClr val="666666"/>
                </a:solidFill>
                <a:latin typeface="Calibri"/>
                <a:ea typeface="Calibri"/>
                <a:cs typeface="Calibri"/>
                <a:sym typeface="Calibri"/>
              </a:rPr>
              <a:t>Make sure you exported</a:t>
            </a:r>
            <a:r>
              <a:rPr lang="en-US" sz="1400" b="0" i="0" u="none" strike="noStrike" cap="none">
                <a:solidFill>
                  <a:srgbClr val="666666"/>
                </a:solidFill>
                <a:latin typeface="Calibri"/>
                <a:ea typeface="Calibri"/>
                <a:cs typeface="Calibri"/>
                <a:sym typeface="Calibri"/>
              </a:rPr>
              <a:t> your design from </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Tinkercad as an .stl file.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startAt="2"/>
            </a:pPr>
            <a:r>
              <a:rPr lang="en-US" sz="1400" b="0" i="0" u="none" strike="noStrike" cap="none">
                <a:solidFill>
                  <a:srgbClr val="666666"/>
                </a:solidFill>
                <a:latin typeface="Calibri"/>
                <a:ea typeface="Calibri"/>
                <a:cs typeface="Calibri"/>
                <a:sym typeface="Calibri"/>
              </a:rPr>
              <a:t>Upload your .stl file into Shapeways (or other online 3D printing service.)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startAt="2"/>
            </a:pPr>
            <a:r>
              <a:rPr lang="en-US" sz="1400" b="0" i="0" u="none" strike="noStrike" cap="none">
                <a:solidFill>
                  <a:srgbClr val="666666"/>
                </a:solidFill>
                <a:latin typeface="Calibri"/>
                <a:ea typeface="Calibri"/>
                <a:cs typeface="Calibri"/>
                <a:sym typeface="Calibri"/>
              </a:rPr>
              <a:t>Select the material you are wanting to print your design in and see if the model passed the required model checks before placing your order.</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1" i="1"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Font typeface="Calibri"/>
              <a:buNone/>
            </a:pPr>
            <a:r>
              <a:rPr lang="en-US" b="1" i="1">
                <a:solidFill>
                  <a:srgbClr val="666666"/>
                </a:solidFill>
                <a:latin typeface="Calibri"/>
                <a:ea typeface="Calibri"/>
                <a:cs typeface="Calibri"/>
                <a:sym typeface="Calibri"/>
              </a:rPr>
              <a:t>DISCOUNT!!! </a:t>
            </a:r>
            <a:r>
              <a:rPr lang="en-US" sz="1400" b="1" i="1" u="none" strike="noStrike" cap="none">
                <a:solidFill>
                  <a:srgbClr val="666666"/>
                </a:solidFill>
                <a:latin typeface="Calibri"/>
                <a:ea typeface="Calibri"/>
                <a:cs typeface="Calibri"/>
                <a:sym typeface="Calibri"/>
              </a:rPr>
              <a:t>If you </a:t>
            </a:r>
            <a:r>
              <a:rPr lang="en-US" b="1" i="1">
                <a:solidFill>
                  <a:srgbClr val="666666"/>
                </a:solidFill>
                <a:latin typeface="Calibri"/>
                <a:ea typeface="Calibri"/>
                <a:cs typeface="Calibri"/>
                <a:sym typeface="Calibri"/>
              </a:rPr>
              <a:t>order your model through</a:t>
            </a:r>
            <a:r>
              <a:rPr lang="en-US" sz="1400" b="1" i="1" u="none" strike="noStrike" cap="none">
                <a:solidFill>
                  <a:srgbClr val="666666"/>
                </a:solidFill>
                <a:latin typeface="Calibri"/>
                <a:ea typeface="Calibri"/>
                <a:cs typeface="Calibri"/>
                <a:sym typeface="Calibri"/>
              </a:rPr>
              <a:t> Shapeways.com, use discount code GDDQZ for 15% off your first order!</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2" name="Shape 392"/>
          <p:cNvSpPr txBox="1"/>
          <p:nvPr/>
        </p:nvSpPr>
        <p:spPr>
          <a:xfrm>
            <a:off x="4086669" y="1043930"/>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a:t>
            </a:r>
          </a:p>
        </p:txBody>
      </p:sp>
      <p:sp>
        <p:nvSpPr>
          <p:cNvPr id="393" name="Shape 393"/>
          <p:cNvSpPr txBox="1"/>
          <p:nvPr/>
        </p:nvSpPr>
        <p:spPr>
          <a:xfrm>
            <a:off x="6525950" y="1029861"/>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2</a:t>
            </a:r>
          </a:p>
        </p:txBody>
      </p:sp>
      <p:sp>
        <p:nvSpPr>
          <p:cNvPr id="394" name="Shape 394"/>
          <p:cNvSpPr txBox="1"/>
          <p:nvPr/>
        </p:nvSpPr>
        <p:spPr>
          <a:xfrm>
            <a:off x="3865065" y="3743058"/>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3</a:t>
            </a:r>
          </a:p>
        </p:txBody>
      </p:sp>
      <p:sp>
        <p:nvSpPr>
          <p:cNvPr id="395" name="Shape 395"/>
          <p:cNvSpPr/>
          <p:nvPr/>
        </p:nvSpPr>
        <p:spPr>
          <a:xfrm>
            <a:off x="4712676" y="1989379"/>
            <a:ext cx="654147" cy="388060"/>
          </a:xfrm>
          <a:prstGeom prst="ellipse">
            <a:avLst/>
          </a:prstGeom>
          <a:noFill/>
          <a:ln w="25400" cap="flat" cmpd="sng">
            <a:solidFill>
              <a:srgbClr val="EE679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3EC04AC0-1866-4EE1-BCA3-1173099BD59F}"/>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26</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16" name="Group 15">
            <a:extLst>
              <a:ext uri="{FF2B5EF4-FFF2-40B4-BE49-F238E27FC236}">
                <a16:creationId xmlns:a16="http://schemas.microsoft.com/office/drawing/2014/main" id="{A491EF78-ED89-4E3D-AC4A-6C96493EF51C}"/>
              </a:ext>
            </a:extLst>
          </p:cNvPr>
          <p:cNvGrpSpPr/>
          <p:nvPr/>
        </p:nvGrpSpPr>
        <p:grpSpPr>
          <a:xfrm>
            <a:off x="0" y="-45300"/>
            <a:ext cx="9144000" cy="946800"/>
            <a:chOff x="0" y="-45300"/>
            <a:chExt cx="9144000" cy="946800"/>
          </a:xfrm>
        </p:grpSpPr>
        <p:sp>
          <p:nvSpPr>
            <p:cNvPr id="17" name="Shape 74">
              <a:extLst>
                <a:ext uri="{FF2B5EF4-FFF2-40B4-BE49-F238E27FC236}">
                  <a16:creationId xmlns:a16="http://schemas.microsoft.com/office/drawing/2014/main" id="{14738FD7-62B3-4F0C-BC7F-6EFB05D5340D}"/>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8" name="Picture 17">
              <a:extLst>
                <a:ext uri="{FF2B5EF4-FFF2-40B4-BE49-F238E27FC236}">
                  <a16:creationId xmlns:a16="http://schemas.microsoft.com/office/drawing/2014/main" id="{7AE6CCAD-4F04-4E65-9B59-A8EF5E4817D8}"/>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402" name="Shape 402"/>
          <p:cNvSpPr txBox="1"/>
          <p:nvPr/>
        </p:nvSpPr>
        <p:spPr>
          <a:xfrm>
            <a:off x="1100400" y="0"/>
            <a:ext cx="8043900"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800" b="1" dirty="0">
                <a:solidFill>
                  <a:srgbClr val="FFFFFF"/>
                </a:solidFill>
                <a:latin typeface="Calibri"/>
                <a:ea typeface="Calibri"/>
                <a:cs typeface="Calibri"/>
                <a:sym typeface="Calibri"/>
              </a:rPr>
              <a:t>Using </a:t>
            </a:r>
            <a:r>
              <a:rPr lang="en-US" sz="3800" b="1" i="0" u="none" strike="noStrike" cap="none" dirty="0">
                <a:solidFill>
                  <a:srgbClr val="FFFFFF"/>
                </a:solidFill>
                <a:latin typeface="Calibri"/>
                <a:ea typeface="Calibri"/>
                <a:cs typeface="Calibri"/>
                <a:sym typeface="Calibri"/>
              </a:rPr>
              <a:t>Online 3D Printing Services</a:t>
            </a:r>
          </a:p>
        </p:txBody>
      </p:sp>
      <p:sp>
        <p:nvSpPr>
          <p:cNvPr id="403" name="Shape 403"/>
          <p:cNvSpPr txBox="1"/>
          <p:nvPr/>
        </p:nvSpPr>
        <p:spPr>
          <a:xfrm>
            <a:off x="168225" y="902882"/>
            <a:ext cx="8813994"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400" b="1" i="0" u="none" strike="noStrike" cap="none">
                <a:solidFill>
                  <a:srgbClr val="666666"/>
                </a:solidFill>
                <a:latin typeface="Calibri"/>
                <a:ea typeface="Calibri"/>
                <a:cs typeface="Calibri"/>
                <a:sym typeface="Calibri"/>
              </a:rPr>
              <a:t>Be sure follow the design guidelines for the material you are printing your design in!</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pic>
        <p:nvPicPr>
          <p:cNvPr id="404" name="Shape 404" descr="Screen Clipping"/>
          <p:cNvPicPr preferRelativeResize="0"/>
          <p:nvPr/>
        </p:nvPicPr>
        <p:blipFill rotWithShape="1">
          <a:blip r:embed="rId4">
            <a:alphaModFix/>
          </a:blip>
          <a:srcRect/>
          <a:stretch/>
        </p:blipFill>
        <p:spPr>
          <a:xfrm>
            <a:off x="36675" y="1819135"/>
            <a:ext cx="5789232" cy="670305"/>
          </a:xfrm>
          <a:prstGeom prst="rect">
            <a:avLst/>
          </a:prstGeom>
          <a:noFill/>
          <a:ln>
            <a:noFill/>
          </a:ln>
        </p:spPr>
      </p:pic>
      <p:pic>
        <p:nvPicPr>
          <p:cNvPr id="405" name="Shape 405" descr="Screen Clipping"/>
          <p:cNvPicPr preferRelativeResize="0"/>
          <p:nvPr/>
        </p:nvPicPr>
        <p:blipFill rotWithShape="1">
          <a:blip r:embed="rId5">
            <a:alphaModFix/>
          </a:blip>
          <a:srcRect/>
          <a:stretch/>
        </p:blipFill>
        <p:spPr>
          <a:xfrm>
            <a:off x="311395" y="2440517"/>
            <a:ext cx="3322958" cy="365792"/>
          </a:xfrm>
          <a:prstGeom prst="rect">
            <a:avLst/>
          </a:prstGeom>
          <a:noFill/>
          <a:ln>
            <a:noFill/>
          </a:ln>
        </p:spPr>
      </p:pic>
      <p:pic>
        <p:nvPicPr>
          <p:cNvPr id="406" name="Shape 406" descr="Screen Clipping"/>
          <p:cNvPicPr preferRelativeResize="0"/>
          <p:nvPr/>
        </p:nvPicPr>
        <p:blipFill rotWithShape="1">
          <a:blip r:embed="rId6">
            <a:alphaModFix/>
          </a:blip>
          <a:srcRect/>
          <a:stretch/>
        </p:blipFill>
        <p:spPr>
          <a:xfrm>
            <a:off x="325463" y="2806309"/>
            <a:ext cx="3364981" cy="418979"/>
          </a:xfrm>
          <a:prstGeom prst="rect">
            <a:avLst/>
          </a:prstGeom>
          <a:noFill/>
          <a:ln>
            <a:noFill/>
          </a:ln>
        </p:spPr>
      </p:pic>
      <p:pic>
        <p:nvPicPr>
          <p:cNvPr id="407" name="Shape 407" descr="Screen Clipping"/>
          <p:cNvPicPr preferRelativeResize="0"/>
          <p:nvPr/>
        </p:nvPicPr>
        <p:blipFill rotWithShape="1">
          <a:blip r:embed="rId7">
            <a:alphaModFix/>
          </a:blip>
          <a:srcRect/>
          <a:stretch/>
        </p:blipFill>
        <p:spPr>
          <a:xfrm>
            <a:off x="325463" y="3225445"/>
            <a:ext cx="3779909" cy="594234"/>
          </a:xfrm>
          <a:prstGeom prst="rect">
            <a:avLst/>
          </a:prstGeom>
          <a:noFill/>
          <a:ln>
            <a:noFill/>
          </a:ln>
        </p:spPr>
      </p:pic>
      <p:pic>
        <p:nvPicPr>
          <p:cNvPr id="408" name="Shape 408" descr="Screen Clipping"/>
          <p:cNvPicPr preferRelativeResize="0"/>
          <p:nvPr/>
        </p:nvPicPr>
        <p:blipFill rotWithShape="1">
          <a:blip r:embed="rId8">
            <a:alphaModFix/>
          </a:blip>
          <a:srcRect/>
          <a:stretch/>
        </p:blipFill>
        <p:spPr>
          <a:xfrm>
            <a:off x="332497" y="3819857"/>
            <a:ext cx="3705138" cy="617072"/>
          </a:xfrm>
          <a:prstGeom prst="rect">
            <a:avLst/>
          </a:prstGeom>
          <a:noFill/>
          <a:ln>
            <a:noFill/>
          </a:ln>
        </p:spPr>
      </p:pic>
      <p:pic>
        <p:nvPicPr>
          <p:cNvPr id="409" name="Shape 409" descr="Screen Clipping"/>
          <p:cNvPicPr preferRelativeResize="0"/>
          <p:nvPr/>
        </p:nvPicPr>
        <p:blipFill rotWithShape="1">
          <a:blip r:embed="rId9">
            <a:alphaModFix/>
          </a:blip>
          <a:srcRect/>
          <a:stretch/>
        </p:blipFill>
        <p:spPr>
          <a:xfrm>
            <a:off x="297327" y="4393167"/>
            <a:ext cx="3689706" cy="609653"/>
          </a:xfrm>
          <a:prstGeom prst="rect">
            <a:avLst/>
          </a:prstGeom>
          <a:noFill/>
          <a:ln>
            <a:noFill/>
          </a:ln>
        </p:spPr>
      </p:pic>
      <p:pic>
        <p:nvPicPr>
          <p:cNvPr id="410" name="Shape 410" descr="Screen Clipping"/>
          <p:cNvPicPr preferRelativeResize="0"/>
          <p:nvPr/>
        </p:nvPicPr>
        <p:blipFill rotWithShape="1">
          <a:blip r:embed="rId10">
            <a:alphaModFix/>
          </a:blip>
          <a:srcRect/>
          <a:stretch/>
        </p:blipFill>
        <p:spPr>
          <a:xfrm>
            <a:off x="4324756" y="2440517"/>
            <a:ext cx="4119398" cy="594234"/>
          </a:xfrm>
          <a:prstGeom prst="rect">
            <a:avLst/>
          </a:prstGeom>
          <a:noFill/>
          <a:ln>
            <a:noFill/>
          </a:ln>
        </p:spPr>
      </p:pic>
      <p:pic>
        <p:nvPicPr>
          <p:cNvPr id="411" name="Shape 411" descr="Screen Clipping"/>
          <p:cNvPicPr preferRelativeResize="0"/>
          <p:nvPr/>
        </p:nvPicPr>
        <p:blipFill rotWithShape="1">
          <a:blip r:embed="rId11">
            <a:alphaModFix/>
          </a:blip>
          <a:srcRect/>
          <a:stretch/>
        </p:blipFill>
        <p:spPr>
          <a:xfrm>
            <a:off x="4310688" y="3045432"/>
            <a:ext cx="4183833" cy="647405"/>
          </a:xfrm>
          <a:prstGeom prst="rect">
            <a:avLst/>
          </a:prstGeom>
          <a:noFill/>
          <a:ln>
            <a:noFill/>
          </a:ln>
        </p:spPr>
      </p:pic>
      <p:pic>
        <p:nvPicPr>
          <p:cNvPr id="412" name="Shape 412" descr="Screen Clipping"/>
          <p:cNvPicPr preferRelativeResize="0"/>
          <p:nvPr/>
        </p:nvPicPr>
        <p:blipFill rotWithShape="1">
          <a:blip r:embed="rId12">
            <a:alphaModFix/>
          </a:blip>
          <a:srcRect/>
          <a:stretch/>
        </p:blipFill>
        <p:spPr>
          <a:xfrm>
            <a:off x="4353949" y="3703691"/>
            <a:ext cx="4416534" cy="1057569"/>
          </a:xfrm>
          <a:prstGeom prst="rect">
            <a:avLst/>
          </a:prstGeom>
          <a:noFill/>
          <a:ln>
            <a:noFill/>
          </a:ln>
        </p:spPr>
      </p:pic>
      <p:sp>
        <p:nvSpPr>
          <p:cNvPr id="413" name="Shape 413"/>
          <p:cNvSpPr/>
          <p:nvPr/>
        </p:nvSpPr>
        <p:spPr>
          <a:xfrm>
            <a:off x="252629" y="1819135"/>
            <a:ext cx="8715522" cy="3183685"/>
          </a:xfrm>
          <a:prstGeom prst="rect">
            <a:avLst/>
          </a:prstGeom>
          <a:noFill/>
          <a:ln w="25400" cap="flat" cmpd="sng">
            <a:solidFill>
              <a:srgbClr val="EE679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6EFB2D97-2661-49D5-8FDA-723ADDA2B4EF}"/>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27</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6" name="Group 5">
            <a:extLst>
              <a:ext uri="{FF2B5EF4-FFF2-40B4-BE49-F238E27FC236}">
                <a16:creationId xmlns:a16="http://schemas.microsoft.com/office/drawing/2014/main" id="{22460B86-EA83-4B12-8226-E295F2D95A64}"/>
              </a:ext>
            </a:extLst>
          </p:cNvPr>
          <p:cNvGrpSpPr/>
          <p:nvPr/>
        </p:nvGrpSpPr>
        <p:grpSpPr>
          <a:xfrm>
            <a:off x="0" y="-45300"/>
            <a:ext cx="9144000" cy="946800"/>
            <a:chOff x="0" y="-45300"/>
            <a:chExt cx="9144000" cy="946800"/>
          </a:xfrm>
        </p:grpSpPr>
        <p:sp>
          <p:nvSpPr>
            <p:cNvPr id="7" name="Shape 74">
              <a:extLst>
                <a:ext uri="{FF2B5EF4-FFF2-40B4-BE49-F238E27FC236}">
                  <a16:creationId xmlns:a16="http://schemas.microsoft.com/office/drawing/2014/main" id="{554D10FE-C62E-45D4-AB69-7A4FB0D2808B}"/>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77465F54-73BD-414E-899D-E3B77D3F2451}"/>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420" name="Shape 420"/>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600" b="1" i="0" u="none" strike="noStrike" cap="none" dirty="0">
                <a:solidFill>
                  <a:srgbClr val="FFFFFF"/>
                </a:solidFill>
                <a:latin typeface="Calibri"/>
                <a:ea typeface="Calibri"/>
                <a:cs typeface="Calibri"/>
                <a:sym typeface="Calibri"/>
              </a:rPr>
              <a:t>SECTION 4</a:t>
            </a:r>
          </a:p>
        </p:txBody>
      </p:sp>
      <p:sp>
        <p:nvSpPr>
          <p:cNvPr id="421" name="Shape 421"/>
          <p:cNvSpPr txBox="1"/>
          <p:nvPr/>
        </p:nvSpPr>
        <p:spPr>
          <a:xfrm>
            <a:off x="768722" y="2033069"/>
            <a:ext cx="7606553" cy="316735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4800" b="1" i="0" u="none" strike="noStrike" cap="none" dirty="0">
                <a:solidFill>
                  <a:srgbClr val="666666"/>
                </a:solidFill>
                <a:latin typeface="Calibri"/>
                <a:ea typeface="Calibri"/>
                <a:cs typeface="Calibri"/>
                <a:sym typeface="Calibri"/>
              </a:rPr>
              <a:t>Free Modeling Time -</a:t>
            </a:r>
          </a:p>
          <a:p>
            <a:pPr marL="0" marR="0" lvl="0" indent="0" algn="ctr" rtl="0">
              <a:lnSpc>
                <a:spcPct val="100000"/>
              </a:lnSpc>
              <a:spcBef>
                <a:spcPts val="0"/>
              </a:spcBef>
              <a:spcAft>
                <a:spcPts val="0"/>
              </a:spcAft>
              <a:buClr>
                <a:srgbClr val="666666"/>
              </a:buClr>
              <a:buSzPct val="25000"/>
              <a:buFont typeface="Calibri"/>
              <a:buNone/>
            </a:pPr>
            <a:r>
              <a:rPr lang="en-US" sz="3600" b="1" i="1" dirty="0">
                <a:solidFill>
                  <a:srgbClr val="666666"/>
                </a:solidFill>
                <a:latin typeface="Calibri"/>
                <a:ea typeface="Calibri"/>
                <a:cs typeface="Calibri"/>
                <a:sym typeface="Calibri"/>
              </a:rPr>
              <a:t>Add personal details to your pendant!</a:t>
            </a:r>
            <a:endParaRPr lang="en-US" sz="3600" b="1" i="1" u="none" strike="noStrike" cap="none" dirty="0">
              <a:solidFill>
                <a:srgbClr val="666666"/>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1763E579-11C1-461F-A93E-8E4EE7759E34}"/>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28</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F567D7E-8299-4CA4-A792-17BB28295772}"/>
              </a:ext>
            </a:extLst>
          </p:cNvPr>
          <p:cNvGrpSpPr/>
          <p:nvPr/>
        </p:nvGrpSpPr>
        <p:grpSpPr>
          <a:xfrm>
            <a:off x="0" y="-45300"/>
            <a:ext cx="9144000" cy="946800"/>
            <a:chOff x="0" y="-45300"/>
            <a:chExt cx="9144000" cy="946800"/>
          </a:xfrm>
        </p:grpSpPr>
        <p:sp>
          <p:nvSpPr>
            <p:cNvPr id="5" name="Shape 74">
              <a:extLst>
                <a:ext uri="{FF2B5EF4-FFF2-40B4-BE49-F238E27FC236}">
                  <a16:creationId xmlns:a16="http://schemas.microsoft.com/office/drawing/2014/main" id="{A143C06B-E185-4769-9E32-2A62AD951027}"/>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63EDB02E-7834-468F-8224-8BB8FA6967A7}"/>
                </a:ext>
              </a:extLst>
            </p:cNvPr>
            <p:cNvPicPr>
              <a:picLocks noChangeAspect="1"/>
            </p:cNvPicPr>
            <p:nvPr/>
          </p:nvPicPr>
          <p:blipFill>
            <a:blip r:embed="rId2"/>
            <a:stretch>
              <a:fillRect/>
            </a:stretch>
          </p:blipFill>
          <p:spPr>
            <a:xfrm>
              <a:off x="346165" y="18052"/>
              <a:ext cx="1449532" cy="820096"/>
            </a:xfrm>
            <a:prstGeom prst="rect">
              <a:avLst/>
            </a:prstGeom>
            <a:ln>
              <a:noFill/>
            </a:ln>
          </p:spPr>
        </p:pic>
      </p:grpSp>
      <p:sp>
        <p:nvSpPr>
          <p:cNvPr id="7" name="Shape 420">
            <a:extLst>
              <a:ext uri="{FF2B5EF4-FFF2-40B4-BE49-F238E27FC236}">
                <a16:creationId xmlns:a16="http://schemas.microsoft.com/office/drawing/2014/main" id="{7C268C64-1657-4E38-9018-F2061BDD01E8}"/>
              </a:ext>
            </a:extLst>
          </p:cNvPr>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600" b="1" i="0" u="none" strike="noStrike" cap="none" dirty="0">
                <a:solidFill>
                  <a:srgbClr val="FFFFFF"/>
                </a:solidFill>
                <a:latin typeface="Calibri"/>
                <a:ea typeface="Calibri"/>
                <a:cs typeface="Calibri"/>
                <a:sym typeface="Calibri"/>
              </a:rPr>
              <a:t>DESIGN IDEAS</a:t>
            </a:r>
          </a:p>
        </p:txBody>
      </p:sp>
      <p:sp>
        <p:nvSpPr>
          <p:cNvPr id="8" name="Shape 305">
            <a:extLst>
              <a:ext uri="{FF2B5EF4-FFF2-40B4-BE49-F238E27FC236}">
                <a16:creationId xmlns:a16="http://schemas.microsoft.com/office/drawing/2014/main" id="{F5F93A1B-CB60-4EC2-B2D1-6F2C614A8733}"/>
              </a:ext>
            </a:extLst>
          </p:cNvPr>
          <p:cNvSpPr txBox="1"/>
          <p:nvPr/>
        </p:nvSpPr>
        <p:spPr>
          <a:xfrm>
            <a:off x="319584" y="1155130"/>
            <a:ext cx="2824210" cy="397031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b="1" i="1" dirty="0">
                <a:solidFill>
                  <a:srgbClr val="666666"/>
                </a:solidFill>
                <a:latin typeface="Calibri"/>
                <a:sym typeface="Calibri"/>
              </a:rPr>
              <a:t>Add your initials to the center-</a:t>
            </a:r>
          </a:p>
          <a:p>
            <a:pPr marL="0" marR="0" lvl="0" indent="0" algn="l" rtl="0">
              <a:lnSpc>
                <a:spcPct val="100000"/>
              </a:lnSpc>
              <a:spcBef>
                <a:spcPts val="0"/>
              </a:spcBef>
              <a:spcAft>
                <a:spcPts val="0"/>
              </a:spcAft>
              <a:buClr>
                <a:srgbClr val="666666"/>
              </a:buClr>
              <a:buSzPct val="25000"/>
              <a:buFont typeface="Calibri"/>
              <a:buNone/>
            </a:pPr>
            <a:endParaRPr lang="en-US" sz="1400" b="1" i="1" u="none" strike="noStrike" cap="none" dirty="0">
              <a:solidFill>
                <a:srgbClr val="666666"/>
              </a:solidFill>
              <a:latin typeface="Calibri"/>
              <a:ea typeface="Arial"/>
              <a:cs typeface="Arial"/>
              <a:sym typeface="Calibri"/>
            </a:endParaRP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sym typeface="Calibri"/>
              </a:rPr>
              <a:t>1. Use </a:t>
            </a:r>
            <a:r>
              <a:rPr lang="en-US" b="1" dirty="0">
                <a:solidFill>
                  <a:srgbClr val="666666"/>
                </a:solidFill>
                <a:latin typeface="Calibri"/>
                <a:sym typeface="Calibri"/>
              </a:rPr>
              <a:t>TEXT</a:t>
            </a:r>
            <a:r>
              <a:rPr lang="en-US" dirty="0">
                <a:solidFill>
                  <a:srgbClr val="666666"/>
                </a:solidFill>
                <a:latin typeface="Calibri"/>
                <a:sym typeface="Calibri"/>
              </a:rPr>
              <a:t> to generate initials.</a:t>
            </a: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sym typeface="Calibri"/>
              </a:rPr>
              <a:t>2. Adjust the height.</a:t>
            </a: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sym typeface="Calibri"/>
              </a:rPr>
              <a:t>3. </a:t>
            </a:r>
            <a:r>
              <a:rPr lang="en-US" b="1" dirty="0">
                <a:solidFill>
                  <a:srgbClr val="666666"/>
                </a:solidFill>
                <a:latin typeface="Calibri"/>
                <a:sym typeface="Calibri"/>
              </a:rPr>
              <a:t>ALIGN</a:t>
            </a:r>
            <a:r>
              <a:rPr lang="en-US" dirty="0">
                <a:solidFill>
                  <a:srgbClr val="666666"/>
                </a:solidFill>
                <a:latin typeface="Calibri"/>
                <a:sym typeface="Calibri"/>
              </a:rPr>
              <a:t> with the pendant base </a:t>
            </a: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sym typeface="Calibri"/>
              </a:rPr>
              <a:t>    and </a:t>
            </a:r>
            <a:r>
              <a:rPr lang="en-US" b="1" dirty="0">
                <a:solidFill>
                  <a:srgbClr val="666666"/>
                </a:solidFill>
                <a:latin typeface="Calibri"/>
                <a:sym typeface="Calibri"/>
              </a:rPr>
              <a:t>GROUP</a:t>
            </a:r>
            <a:r>
              <a:rPr lang="en-US" dirty="0">
                <a:solidFill>
                  <a:srgbClr val="666666"/>
                </a:solidFill>
                <a:latin typeface="Calibri"/>
                <a:sym typeface="Calibri"/>
              </a:rPr>
              <a:t>.</a:t>
            </a:r>
          </a:p>
          <a:p>
            <a:pPr marL="0" marR="0" lvl="0" indent="0" algn="l" rtl="0">
              <a:lnSpc>
                <a:spcPct val="100000"/>
              </a:lnSpc>
              <a:spcBef>
                <a:spcPts val="0"/>
              </a:spcBef>
              <a:spcAft>
                <a:spcPts val="0"/>
              </a:spcAft>
              <a:buClr>
                <a:srgbClr val="666666"/>
              </a:buClr>
              <a:buSzPct val="25000"/>
              <a:buFont typeface="Calibri"/>
              <a:buNone/>
            </a:pPr>
            <a:endParaRPr lang="en-US" sz="140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6B664A8E-299F-45B9-B982-5930A1EF7DD0}"/>
              </a:ext>
            </a:extLst>
          </p:cNvPr>
          <p:cNvPicPr>
            <a:picLocks noChangeAspect="1"/>
          </p:cNvPicPr>
          <p:nvPr/>
        </p:nvPicPr>
        <p:blipFill>
          <a:blip r:embed="rId3"/>
          <a:stretch>
            <a:fillRect/>
          </a:stretch>
        </p:blipFill>
        <p:spPr>
          <a:xfrm>
            <a:off x="381003" y="2638697"/>
            <a:ext cx="2401259" cy="2262725"/>
          </a:xfrm>
          <a:prstGeom prst="rect">
            <a:avLst/>
          </a:prstGeom>
        </p:spPr>
      </p:pic>
      <p:sp>
        <p:nvSpPr>
          <p:cNvPr id="10" name="Shape 305">
            <a:extLst>
              <a:ext uri="{FF2B5EF4-FFF2-40B4-BE49-F238E27FC236}">
                <a16:creationId xmlns:a16="http://schemas.microsoft.com/office/drawing/2014/main" id="{3ABB62C0-73FC-4AA5-8341-67BCB399CF1D}"/>
              </a:ext>
            </a:extLst>
          </p:cNvPr>
          <p:cNvSpPr txBox="1"/>
          <p:nvPr/>
        </p:nvSpPr>
        <p:spPr>
          <a:xfrm>
            <a:off x="3119373" y="1155130"/>
            <a:ext cx="3672966" cy="397031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b="1" i="1" dirty="0">
                <a:solidFill>
                  <a:srgbClr val="666666"/>
                </a:solidFill>
                <a:latin typeface="Calibri"/>
                <a:sym typeface="Calibri"/>
              </a:rPr>
              <a:t>Add a sketched design - </a:t>
            </a:r>
          </a:p>
          <a:p>
            <a:pPr marL="0" marR="0" lvl="0" indent="0" algn="l" rtl="0">
              <a:lnSpc>
                <a:spcPct val="100000"/>
              </a:lnSpc>
              <a:spcBef>
                <a:spcPts val="0"/>
              </a:spcBef>
              <a:spcAft>
                <a:spcPts val="0"/>
              </a:spcAft>
              <a:buClr>
                <a:srgbClr val="666666"/>
              </a:buClr>
              <a:buSzPct val="25000"/>
              <a:buFont typeface="Calibri"/>
              <a:buNone/>
            </a:pPr>
            <a:endParaRPr lang="en-US" sz="1400" b="1" i="1" u="none" strike="noStrike" cap="none" dirty="0">
              <a:solidFill>
                <a:srgbClr val="666666"/>
              </a:solidFill>
              <a:latin typeface="Calibri"/>
              <a:ea typeface="Arial"/>
              <a:cs typeface="Arial"/>
              <a:sym typeface="Calibri"/>
            </a:endParaRP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sym typeface="Calibri"/>
              </a:rPr>
              <a:t>1. Use </a:t>
            </a:r>
            <a:r>
              <a:rPr lang="en-US" b="1" dirty="0">
                <a:solidFill>
                  <a:srgbClr val="666666"/>
                </a:solidFill>
                <a:latin typeface="Calibri"/>
                <a:sym typeface="Calibri"/>
              </a:rPr>
              <a:t>SCRIBBLE</a:t>
            </a:r>
            <a:r>
              <a:rPr lang="en-US" dirty="0">
                <a:solidFill>
                  <a:srgbClr val="666666"/>
                </a:solidFill>
                <a:latin typeface="Calibri"/>
                <a:sym typeface="Calibri"/>
              </a:rPr>
              <a:t> to generate sketch.</a:t>
            </a: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sym typeface="Calibri"/>
              </a:rPr>
              <a:t>2. Adjust the height.</a:t>
            </a: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sym typeface="Calibri"/>
              </a:rPr>
              <a:t>3. Scale and position your sketch</a:t>
            </a:r>
          </a:p>
          <a:p>
            <a:pPr marL="0" marR="0" lvl="0" indent="0" algn="l" rtl="0">
              <a:lnSpc>
                <a:spcPct val="100000"/>
              </a:lnSpc>
              <a:spcBef>
                <a:spcPts val="0"/>
              </a:spcBef>
              <a:spcAft>
                <a:spcPts val="0"/>
              </a:spcAft>
              <a:buClr>
                <a:srgbClr val="666666"/>
              </a:buClr>
              <a:buSzPct val="25000"/>
              <a:buFont typeface="Calibri"/>
              <a:buNone/>
            </a:pPr>
            <a:r>
              <a:rPr lang="en-US" dirty="0">
                <a:solidFill>
                  <a:srgbClr val="666666"/>
                </a:solidFill>
                <a:latin typeface="Calibri"/>
                <a:sym typeface="Calibri"/>
              </a:rPr>
              <a:t>    and </a:t>
            </a:r>
            <a:r>
              <a:rPr lang="en-US" b="1" dirty="0">
                <a:solidFill>
                  <a:srgbClr val="666666"/>
                </a:solidFill>
                <a:latin typeface="Calibri"/>
                <a:sym typeface="Calibri"/>
              </a:rPr>
              <a:t>GROUP</a:t>
            </a:r>
            <a:r>
              <a:rPr lang="en-US" dirty="0">
                <a:solidFill>
                  <a:srgbClr val="666666"/>
                </a:solidFill>
                <a:latin typeface="Calibri"/>
                <a:sym typeface="Calibri"/>
              </a:rPr>
              <a:t>.</a:t>
            </a:r>
          </a:p>
          <a:p>
            <a:pPr marL="0" marR="0" lvl="0" indent="0" algn="l" rtl="0">
              <a:lnSpc>
                <a:spcPct val="100000"/>
              </a:lnSpc>
              <a:spcBef>
                <a:spcPts val="0"/>
              </a:spcBef>
              <a:spcAft>
                <a:spcPts val="0"/>
              </a:spcAft>
              <a:buClr>
                <a:srgbClr val="666666"/>
              </a:buClr>
              <a:buSzPct val="25000"/>
              <a:buFont typeface="Calibri"/>
              <a:buNone/>
            </a:pPr>
            <a:endParaRPr lang="en-US" sz="140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12" name="Picture 11">
            <a:extLst>
              <a:ext uri="{FF2B5EF4-FFF2-40B4-BE49-F238E27FC236}">
                <a16:creationId xmlns:a16="http://schemas.microsoft.com/office/drawing/2014/main" id="{622D09C1-33C1-4ACF-BFA2-734A615F9BC5}"/>
              </a:ext>
            </a:extLst>
          </p:cNvPr>
          <p:cNvPicPr>
            <a:picLocks noChangeAspect="1"/>
          </p:cNvPicPr>
          <p:nvPr/>
        </p:nvPicPr>
        <p:blipFill>
          <a:blip r:embed="rId4"/>
          <a:stretch>
            <a:fillRect/>
          </a:stretch>
        </p:blipFill>
        <p:spPr>
          <a:xfrm>
            <a:off x="3348059" y="2638697"/>
            <a:ext cx="2238856" cy="2263692"/>
          </a:xfrm>
          <a:prstGeom prst="rect">
            <a:avLst/>
          </a:prstGeom>
        </p:spPr>
      </p:pic>
      <p:sp>
        <p:nvSpPr>
          <p:cNvPr id="13" name="Shape 305">
            <a:extLst>
              <a:ext uri="{FF2B5EF4-FFF2-40B4-BE49-F238E27FC236}">
                <a16:creationId xmlns:a16="http://schemas.microsoft.com/office/drawing/2014/main" id="{1DB12C6B-C05B-41A1-B447-21AECB50F0B5}"/>
              </a:ext>
            </a:extLst>
          </p:cNvPr>
          <p:cNvSpPr txBox="1"/>
          <p:nvPr/>
        </p:nvSpPr>
        <p:spPr>
          <a:xfrm>
            <a:off x="6023684" y="1155130"/>
            <a:ext cx="3672966" cy="397031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b="1" i="1" dirty="0">
                <a:solidFill>
                  <a:srgbClr val="666666"/>
                </a:solidFill>
                <a:latin typeface="Calibri"/>
                <a:sym typeface="Calibri"/>
              </a:rPr>
              <a:t>Use various shapes to create cut</a:t>
            </a:r>
          </a:p>
          <a:p>
            <a:pPr marL="0" marR="0" lvl="0" indent="0" algn="l" rtl="0">
              <a:lnSpc>
                <a:spcPct val="100000"/>
              </a:lnSpc>
              <a:spcBef>
                <a:spcPts val="0"/>
              </a:spcBef>
              <a:spcAft>
                <a:spcPts val="0"/>
              </a:spcAft>
              <a:buClr>
                <a:srgbClr val="666666"/>
              </a:buClr>
              <a:buSzPct val="25000"/>
              <a:buFont typeface="Calibri"/>
              <a:buNone/>
            </a:pPr>
            <a:r>
              <a:rPr lang="en-US" b="1" i="1" dirty="0">
                <a:solidFill>
                  <a:srgbClr val="666666"/>
                </a:solidFill>
                <a:latin typeface="Calibri"/>
                <a:sym typeface="Calibri"/>
              </a:rPr>
              <a:t>outs - </a:t>
            </a:r>
          </a:p>
          <a:p>
            <a:pPr marL="0" marR="0" lvl="0" indent="0" algn="l" rtl="0">
              <a:lnSpc>
                <a:spcPct val="100000"/>
              </a:lnSpc>
              <a:spcBef>
                <a:spcPts val="0"/>
              </a:spcBef>
              <a:spcAft>
                <a:spcPts val="0"/>
              </a:spcAft>
              <a:buClr>
                <a:srgbClr val="666666"/>
              </a:buClr>
              <a:buSzPct val="25000"/>
              <a:buFont typeface="Calibri"/>
              <a:buNone/>
            </a:pPr>
            <a:endParaRPr lang="en-US" sz="1400" b="1" i="1" u="none" strike="noStrike" cap="none" dirty="0">
              <a:solidFill>
                <a:srgbClr val="666666"/>
              </a:solidFill>
              <a:latin typeface="Calibri"/>
              <a:ea typeface="Arial"/>
              <a:cs typeface="Arial"/>
              <a:sym typeface="Calibri"/>
            </a:endParaRPr>
          </a:p>
          <a:p>
            <a:pPr marL="0" marR="0" lvl="0" indent="0" algn="l" rtl="0">
              <a:lnSpc>
                <a:spcPct val="100000"/>
              </a:lnSpc>
              <a:spcBef>
                <a:spcPts val="0"/>
              </a:spcBef>
              <a:spcAft>
                <a:spcPts val="0"/>
              </a:spcAft>
              <a:buClr>
                <a:srgbClr val="666666"/>
              </a:buClr>
              <a:buSzPct val="25000"/>
              <a:buFont typeface="Calibri"/>
              <a:buNone/>
            </a:pPr>
            <a:r>
              <a:rPr lang="en-US" i="1" dirty="0">
                <a:solidFill>
                  <a:srgbClr val="666666"/>
                </a:solidFill>
                <a:latin typeface="Calibri"/>
                <a:sym typeface="Calibri"/>
              </a:rPr>
              <a:t>NOTE: Consider grouping symmetrical</a:t>
            </a:r>
          </a:p>
          <a:p>
            <a:pPr marL="0" marR="0" lvl="0" indent="0" algn="l" rtl="0">
              <a:lnSpc>
                <a:spcPct val="100000"/>
              </a:lnSpc>
              <a:spcBef>
                <a:spcPts val="0"/>
              </a:spcBef>
              <a:spcAft>
                <a:spcPts val="0"/>
              </a:spcAft>
              <a:buClr>
                <a:srgbClr val="666666"/>
              </a:buClr>
              <a:buSzPct val="25000"/>
              <a:buFont typeface="Calibri"/>
              <a:buNone/>
            </a:pPr>
            <a:r>
              <a:rPr lang="en-US" i="1" dirty="0">
                <a:solidFill>
                  <a:srgbClr val="666666"/>
                </a:solidFill>
                <a:latin typeface="Calibri"/>
                <a:sym typeface="Calibri"/>
              </a:rPr>
              <a:t>shapes together to easily align and </a:t>
            </a:r>
          </a:p>
          <a:p>
            <a:pPr marL="0" marR="0" lvl="0" indent="0" algn="l" rtl="0">
              <a:lnSpc>
                <a:spcPct val="100000"/>
              </a:lnSpc>
              <a:spcBef>
                <a:spcPts val="0"/>
              </a:spcBef>
              <a:spcAft>
                <a:spcPts val="0"/>
              </a:spcAft>
              <a:buClr>
                <a:srgbClr val="666666"/>
              </a:buClr>
              <a:buSzPct val="25000"/>
              <a:buFont typeface="Calibri"/>
              <a:buNone/>
            </a:pPr>
            <a:r>
              <a:rPr lang="en-US" i="1" dirty="0">
                <a:solidFill>
                  <a:srgbClr val="666666"/>
                </a:solidFill>
                <a:latin typeface="Calibri"/>
                <a:sym typeface="Calibri"/>
              </a:rPr>
              <a:t>center them on the pendant.</a:t>
            </a:r>
          </a:p>
          <a:p>
            <a:pPr marL="0" marR="0" lvl="0" indent="0" algn="l" rtl="0">
              <a:lnSpc>
                <a:spcPct val="100000"/>
              </a:lnSpc>
              <a:spcBef>
                <a:spcPts val="0"/>
              </a:spcBef>
              <a:spcAft>
                <a:spcPts val="0"/>
              </a:spcAft>
              <a:buClr>
                <a:srgbClr val="666666"/>
              </a:buClr>
              <a:buSzPct val="25000"/>
              <a:buFont typeface="Calibri"/>
              <a:buNone/>
            </a:pPr>
            <a:endParaRPr lang="en-US" sz="140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15" name="Picture 14">
            <a:extLst>
              <a:ext uri="{FF2B5EF4-FFF2-40B4-BE49-F238E27FC236}">
                <a16:creationId xmlns:a16="http://schemas.microsoft.com/office/drawing/2014/main" id="{6FBA79EB-6C8C-4371-A5A7-80495DCB7626}"/>
              </a:ext>
            </a:extLst>
          </p:cNvPr>
          <p:cNvPicPr>
            <a:picLocks noChangeAspect="1"/>
          </p:cNvPicPr>
          <p:nvPr/>
        </p:nvPicPr>
        <p:blipFill>
          <a:blip r:embed="rId5"/>
          <a:stretch>
            <a:fillRect/>
          </a:stretch>
        </p:blipFill>
        <p:spPr>
          <a:xfrm>
            <a:off x="6122944" y="2638697"/>
            <a:ext cx="2438762" cy="2262725"/>
          </a:xfrm>
          <a:prstGeom prst="rect">
            <a:avLst/>
          </a:prstGeom>
        </p:spPr>
      </p:pic>
      <p:sp>
        <p:nvSpPr>
          <p:cNvPr id="2" name="Slide Number Placeholder 1">
            <a:extLst>
              <a:ext uri="{FF2B5EF4-FFF2-40B4-BE49-F238E27FC236}">
                <a16:creationId xmlns:a16="http://schemas.microsoft.com/office/drawing/2014/main" id="{1947678D-AD80-4A77-B4FE-0F718DD7846B}"/>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29</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10289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pSp>
        <p:nvGrpSpPr>
          <p:cNvPr id="7" name="Group 6">
            <a:extLst>
              <a:ext uri="{FF2B5EF4-FFF2-40B4-BE49-F238E27FC236}">
                <a16:creationId xmlns:a16="http://schemas.microsoft.com/office/drawing/2014/main" id="{73134154-4B8D-48B6-885E-B1512BC39B73}"/>
              </a:ext>
            </a:extLst>
          </p:cNvPr>
          <p:cNvGrpSpPr/>
          <p:nvPr/>
        </p:nvGrpSpPr>
        <p:grpSpPr>
          <a:xfrm>
            <a:off x="0" y="-45300"/>
            <a:ext cx="9144000" cy="946800"/>
            <a:chOff x="0" y="-45300"/>
            <a:chExt cx="9144000" cy="946800"/>
          </a:xfrm>
        </p:grpSpPr>
        <p:sp>
          <p:nvSpPr>
            <p:cNvPr id="8" name="Shape 74">
              <a:extLst>
                <a:ext uri="{FF2B5EF4-FFF2-40B4-BE49-F238E27FC236}">
                  <a16:creationId xmlns:a16="http://schemas.microsoft.com/office/drawing/2014/main" id="{4E7C2982-C266-4F55-B6BD-701FBC5338B5}"/>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0BDA2072-1853-43E9-899A-9AE3DDD1E9A7}"/>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84" name="Shape 84"/>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600" b="1" i="0" u="none" strike="noStrike" cap="none">
                <a:solidFill>
                  <a:srgbClr val="FFFFFF"/>
                </a:solidFill>
                <a:latin typeface="Calibri"/>
                <a:ea typeface="Calibri"/>
                <a:cs typeface="Calibri"/>
                <a:sym typeface="Calibri"/>
              </a:rPr>
              <a:t>SECTION 1</a:t>
            </a:r>
          </a:p>
        </p:txBody>
      </p:sp>
      <p:sp>
        <p:nvSpPr>
          <p:cNvPr id="85" name="Shape 85"/>
          <p:cNvSpPr txBox="1"/>
          <p:nvPr/>
        </p:nvSpPr>
        <p:spPr>
          <a:xfrm>
            <a:off x="768721" y="1275426"/>
            <a:ext cx="7606553" cy="316735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4800" b="1" i="0" u="none" strike="noStrike" cap="none">
                <a:solidFill>
                  <a:srgbClr val="666666"/>
                </a:solidFill>
                <a:latin typeface="Calibri"/>
                <a:ea typeface="Calibri"/>
                <a:cs typeface="Calibri"/>
                <a:sym typeface="Calibri"/>
              </a:rPr>
              <a:t>3D Technology in Fashion</a:t>
            </a:r>
          </a:p>
          <a:p>
            <a:pPr marL="457200" marR="0" lvl="2" indent="-457200" algn="ctr" rtl="0">
              <a:lnSpc>
                <a:spcPct val="100000"/>
              </a:lnSpc>
              <a:spcBef>
                <a:spcPts val="0"/>
              </a:spcBef>
              <a:spcAft>
                <a:spcPts val="0"/>
              </a:spcAft>
              <a:buClr>
                <a:srgbClr val="000000"/>
              </a:buClr>
              <a:buFont typeface="Arial"/>
              <a:buNone/>
            </a:pPr>
            <a:endParaRPr sz="2300" b="1" i="0" u="none" strike="noStrike" cap="none">
              <a:solidFill>
                <a:srgbClr val="666666"/>
              </a:solidFill>
              <a:latin typeface="Calibri"/>
              <a:ea typeface="Calibri"/>
              <a:cs typeface="Calibri"/>
              <a:sym typeface="Calibri"/>
            </a:endParaRPr>
          </a:p>
        </p:txBody>
      </p:sp>
      <p:pic>
        <p:nvPicPr>
          <p:cNvPr id="86" name="Shape 86" descr="Screen Clipping"/>
          <p:cNvPicPr preferRelativeResize="0"/>
          <p:nvPr/>
        </p:nvPicPr>
        <p:blipFill rotWithShape="1">
          <a:blip r:embed="rId4">
            <a:alphaModFix/>
          </a:blip>
          <a:srcRect/>
          <a:stretch/>
        </p:blipFill>
        <p:spPr>
          <a:xfrm>
            <a:off x="2444829" y="2275957"/>
            <a:ext cx="4251184" cy="2742586"/>
          </a:xfrm>
          <a:prstGeom prst="rect">
            <a:avLst/>
          </a:prstGeom>
          <a:noFill/>
          <a:ln>
            <a:noFill/>
          </a:ln>
        </p:spPr>
      </p:pic>
      <p:sp>
        <p:nvSpPr>
          <p:cNvPr id="2" name="Slide Number Placeholder 1">
            <a:extLst>
              <a:ext uri="{FF2B5EF4-FFF2-40B4-BE49-F238E27FC236}">
                <a16:creationId xmlns:a16="http://schemas.microsoft.com/office/drawing/2014/main" id="{90821432-FD35-4A67-B098-6543CDC1F181}"/>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6" name="Group 5">
            <a:extLst>
              <a:ext uri="{FF2B5EF4-FFF2-40B4-BE49-F238E27FC236}">
                <a16:creationId xmlns:a16="http://schemas.microsoft.com/office/drawing/2014/main" id="{2BA6FFD0-381D-4A5F-85BC-D5E644551007}"/>
              </a:ext>
            </a:extLst>
          </p:cNvPr>
          <p:cNvGrpSpPr/>
          <p:nvPr/>
        </p:nvGrpSpPr>
        <p:grpSpPr>
          <a:xfrm>
            <a:off x="0" y="-45300"/>
            <a:ext cx="9144000" cy="946800"/>
            <a:chOff x="0" y="-45300"/>
            <a:chExt cx="9144000" cy="946800"/>
          </a:xfrm>
        </p:grpSpPr>
        <p:sp>
          <p:nvSpPr>
            <p:cNvPr id="7" name="Shape 74">
              <a:extLst>
                <a:ext uri="{FF2B5EF4-FFF2-40B4-BE49-F238E27FC236}">
                  <a16:creationId xmlns:a16="http://schemas.microsoft.com/office/drawing/2014/main" id="{3F422987-32B7-470C-AE98-61E9056AF468}"/>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6056AC45-ACC5-48F6-B9E1-FDED4479D860}"/>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564" name="Shape 564"/>
          <p:cNvSpPr txBox="1"/>
          <p:nvPr/>
        </p:nvSpPr>
        <p:spPr>
          <a:xfrm>
            <a:off x="768722" y="1912740"/>
            <a:ext cx="7606553" cy="316735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4800" b="1" i="0" u="none" strike="noStrike" cap="none">
                <a:solidFill>
                  <a:srgbClr val="666666"/>
                </a:solidFill>
                <a:latin typeface="Calibri"/>
                <a:ea typeface="Calibri"/>
                <a:cs typeface="Calibri"/>
                <a:sym typeface="Calibri"/>
              </a:rPr>
              <a:t>Share your work with </a:t>
            </a:r>
          </a:p>
          <a:p>
            <a:pPr marL="0" marR="0" lvl="0" indent="0" algn="ctr" rtl="0">
              <a:lnSpc>
                <a:spcPct val="100000"/>
              </a:lnSpc>
              <a:spcBef>
                <a:spcPts val="0"/>
              </a:spcBef>
              <a:spcAft>
                <a:spcPts val="0"/>
              </a:spcAft>
              <a:buClr>
                <a:srgbClr val="666666"/>
              </a:buClr>
              <a:buSzPct val="25000"/>
              <a:buFont typeface="Calibri"/>
              <a:buNone/>
            </a:pPr>
            <a:r>
              <a:rPr lang="en-US" sz="4800" b="1" i="0" u="none" strike="noStrike" cap="none">
                <a:solidFill>
                  <a:srgbClr val="666666"/>
                </a:solidFill>
                <a:latin typeface="Calibri"/>
                <a:ea typeface="Calibri"/>
                <a:cs typeface="Calibri"/>
                <a:sym typeface="Calibri"/>
              </a:rPr>
              <a:t>another student!</a:t>
            </a:r>
          </a:p>
        </p:txBody>
      </p:sp>
      <p:sp>
        <p:nvSpPr>
          <p:cNvPr id="2" name="Slide Number Placeholder 1">
            <a:extLst>
              <a:ext uri="{FF2B5EF4-FFF2-40B4-BE49-F238E27FC236}">
                <a16:creationId xmlns:a16="http://schemas.microsoft.com/office/drawing/2014/main" id="{D697E2F8-3387-43D4-97E4-7300415C3F9F}"/>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30</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6" name="Group 5">
            <a:extLst>
              <a:ext uri="{FF2B5EF4-FFF2-40B4-BE49-F238E27FC236}">
                <a16:creationId xmlns:a16="http://schemas.microsoft.com/office/drawing/2014/main" id="{FDA8D4C6-1BD8-48A6-9B45-6BA1862C4A97}"/>
              </a:ext>
            </a:extLst>
          </p:cNvPr>
          <p:cNvGrpSpPr/>
          <p:nvPr/>
        </p:nvGrpSpPr>
        <p:grpSpPr>
          <a:xfrm>
            <a:off x="0" y="-45300"/>
            <a:ext cx="9144000" cy="946800"/>
            <a:chOff x="0" y="-45300"/>
            <a:chExt cx="9144000" cy="946800"/>
          </a:xfrm>
        </p:grpSpPr>
        <p:sp>
          <p:nvSpPr>
            <p:cNvPr id="7" name="Shape 74">
              <a:extLst>
                <a:ext uri="{FF2B5EF4-FFF2-40B4-BE49-F238E27FC236}">
                  <a16:creationId xmlns:a16="http://schemas.microsoft.com/office/drawing/2014/main" id="{0B983765-B2EF-4883-850E-DD5D0D1D3018}"/>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6A99D1D0-6D7D-4E6E-BC97-FB4D00878DDB}"/>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355" name="Shape 355"/>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600" b="1" i="0" u="none" strike="noStrike" cap="none" dirty="0">
                <a:solidFill>
                  <a:srgbClr val="FFFFFF"/>
                </a:solidFill>
                <a:latin typeface="Calibri"/>
                <a:ea typeface="Calibri"/>
                <a:cs typeface="Calibri"/>
                <a:sym typeface="Calibri"/>
              </a:rPr>
              <a:t>SECTION 5</a:t>
            </a:r>
          </a:p>
        </p:txBody>
      </p:sp>
      <p:sp>
        <p:nvSpPr>
          <p:cNvPr id="9" name="Shape 421">
            <a:extLst>
              <a:ext uri="{FF2B5EF4-FFF2-40B4-BE49-F238E27FC236}">
                <a16:creationId xmlns:a16="http://schemas.microsoft.com/office/drawing/2014/main" id="{C24E432D-0217-4C59-BF62-F9BE127E7596}"/>
              </a:ext>
            </a:extLst>
          </p:cNvPr>
          <p:cNvSpPr txBox="1"/>
          <p:nvPr/>
        </p:nvSpPr>
        <p:spPr>
          <a:xfrm>
            <a:off x="768722" y="2033069"/>
            <a:ext cx="7606553" cy="316735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4800" b="1" i="0" u="none" strike="noStrike" cap="none" dirty="0">
                <a:solidFill>
                  <a:srgbClr val="666666"/>
                </a:solidFill>
                <a:latin typeface="Calibri"/>
                <a:ea typeface="Calibri"/>
                <a:cs typeface="Calibri"/>
                <a:sym typeface="Calibri"/>
              </a:rPr>
              <a:t>Take Home Projects-</a:t>
            </a:r>
          </a:p>
          <a:p>
            <a:pPr marL="0" marR="0" lvl="0" indent="0" algn="ctr" rtl="0">
              <a:lnSpc>
                <a:spcPct val="100000"/>
              </a:lnSpc>
              <a:spcBef>
                <a:spcPts val="0"/>
              </a:spcBef>
              <a:spcAft>
                <a:spcPts val="0"/>
              </a:spcAft>
              <a:buClr>
                <a:srgbClr val="666666"/>
              </a:buClr>
              <a:buSzPct val="25000"/>
              <a:buFont typeface="Calibri"/>
              <a:buNone/>
            </a:pPr>
            <a:r>
              <a:rPr lang="en-US" sz="3600" b="1" i="1" dirty="0">
                <a:solidFill>
                  <a:srgbClr val="666666"/>
                </a:solidFill>
                <a:latin typeface="Calibri"/>
                <a:ea typeface="Calibri"/>
                <a:cs typeface="Calibri"/>
                <a:sym typeface="Calibri"/>
              </a:rPr>
              <a:t>Model a Bangle!</a:t>
            </a:r>
            <a:endParaRPr lang="en-US" sz="3600" b="1" i="1" u="none" strike="noStrike" cap="none" dirty="0">
              <a:solidFill>
                <a:srgbClr val="666666"/>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3DFB301-D1FD-4AB9-9137-EF3032D54D99}"/>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695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Shape 426" descr="Bangle Sizing Image.jpg"/>
          <p:cNvPicPr preferRelativeResize="0"/>
          <p:nvPr/>
        </p:nvPicPr>
        <p:blipFill>
          <a:blip r:embed="rId3">
            <a:alphaModFix/>
          </a:blip>
          <a:stretch>
            <a:fillRect/>
          </a:stretch>
        </p:blipFill>
        <p:spPr>
          <a:xfrm>
            <a:off x="176650" y="244472"/>
            <a:ext cx="8683374" cy="4341675"/>
          </a:xfrm>
          <a:prstGeom prst="rect">
            <a:avLst/>
          </a:prstGeom>
          <a:noFill/>
          <a:ln>
            <a:noFill/>
          </a:ln>
        </p:spPr>
      </p:pic>
      <p:grpSp>
        <p:nvGrpSpPr>
          <p:cNvPr id="12" name="Group 11">
            <a:extLst>
              <a:ext uri="{FF2B5EF4-FFF2-40B4-BE49-F238E27FC236}">
                <a16:creationId xmlns:a16="http://schemas.microsoft.com/office/drawing/2014/main" id="{BE23D872-614A-4498-84B7-13050ED09866}"/>
              </a:ext>
            </a:extLst>
          </p:cNvPr>
          <p:cNvGrpSpPr/>
          <p:nvPr/>
        </p:nvGrpSpPr>
        <p:grpSpPr>
          <a:xfrm>
            <a:off x="0" y="-45300"/>
            <a:ext cx="9144000" cy="946800"/>
            <a:chOff x="0" y="-45300"/>
            <a:chExt cx="9144000" cy="946800"/>
          </a:xfrm>
        </p:grpSpPr>
        <p:sp>
          <p:nvSpPr>
            <p:cNvPr id="13" name="Shape 74">
              <a:extLst>
                <a:ext uri="{FF2B5EF4-FFF2-40B4-BE49-F238E27FC236}">
                  <a16:creationId xmlns:a16="http://schemas.microsoft.com/office/drawing/2014/main" id="{88867160-565C-489A-B5D2-EB7B62F6C5CC}"/>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F3D4DE4A-CFB6-4335-B003-CB31F44A7992}"/>
                </a:ext>
              </a:extLst>
            </p:cNvPr>
            <p:cNvPicPr>
              <a:picLocks noChangeAspect="1"/>
            </p:cNvPicPr>
            <p:nvPr/>
          </p:nvPicPr>
          <p:blipFill>
            <a:blip r:embed="rId4"/>
            <a:stretch>
              <a:fillRect/>
            </a:stretch>
          </p:blipFill>
          <p:spPr>
            <a:xfrm>
              <a:off x="346165" y="18052"/>
              <a:ext cx="1449532" cy="820096"/>
            </a:xfrm>
            <a:prstGeom prst="rect">
              <a:avLst/>
            </a:prstGeom>
            <a:ln>
              <a:noFill/>
            </a:ln>
          </p:spPr>
        </p:pic>
      </p:grpSp>
      <p:sp>
        <p:nvSpPr>
          <p:cNvPr id="429" name="Shape 429"/>
          <p:cNvSpPr txBox="1"/>
          <p:nvPr/>
        </p:nvSpPr>
        <p:spPr>
          <a:xfrm>
            <a:off x="1290600" y="0"/>
            <a:ext cx="7318828"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dirty="0">
                <a:solidFill>
                  <a:srgbClr val="FFFFFF"/>
                </a:solidFill>
                <a:latin typeface="Calibri"/>
                <a:ea typeface="Calibri"/>
                <a:cs typeface="Calibri"/>
                <a:sym typeface="Calibri"/>
              </a:rPr>
              <a:t>Tips for designing your bangle!</a:t>
            </a:r>
          </a:p>
        </p:txBody>
      </p:sp>
      <p:sp>
        <p:nvSpPr>
          <p:cNvPr id="430" name="Shape 430"/>
          <p:cNvSpPr txBox="1"/>
          <p:nvPr/>
        </p:nvSpPr>
        <p:spPr>
          <a:xfrm>
            <a:off x="286568" y="953234"/>
            <a:ext cx="8463536"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dirty="0">
                <a:solidFill>
                  <a:srgbClr val="666666"/>
                </a:solidFill>
                <a:latin typeface="Calibri"/>
                <a:ea typeface="Calibri"/>
                <a:cs typeface="Calibri"/>
                <a:sym typeface="Calibri"/>
              </a:rPr>
              <a:t>#1: Use the 3D printed bangle sizers to check your size.</a:t>
            </a:r>
          </a:p>
        </p:txBody>
      </p:sp>
      <p:sp>
        <p:nvSpPr>
          <p:cNvPr id="431" name="Shape 431"/>
          <p:cNvSpPr txBox="1"/>
          <p:nvPr/>
        </p:nvSpPr>
        <p:spPr>
          <a:xfrm>
            <a:off x="707925" y="3255231"/>
            <a:ext cx="1139400" cy="743400"/>
          </a:xfrm>
          <a:prstGeom prst="rect">
            <a:avLst/>
          </a:prstGeom>
          <a:noFill/>
          <a:ln>
            <a:noFill/>
          </a:ln>
        </p:spPr>
        <p:txBody>
          <a:bodyPr wrap="square" lIns="91425" tIns="91425" rIns="91425" bIns="91425" anchor="t" anchorCtr="0">
            <a:noAutofit/>
          </a:bodyPr>
          <a:lstStyle/>
          <a:p>
            <a:pPr lvl="0" algn="ctr">
              <a:spcBef>
                <a:spcPts val="0"/>
              </a:spcBef>
              <a:buNone/>
            </a:pPr>
            <a:r>
              <a:rPr lang="en-US" dirty="0"/>
              <a:t>X-Small</a:t>
            </a:r>
          </a:p>
          <a:p>
            <a:pPr lvl="0" algn="ctr">
              <a:spcBef>
                <a:spcPts val="0"/>
              </a:spcBef>
              <a:buNone/>
            </a:pPr>
            <a:r>
              <a:rPr lang="en-US" dirty="0"/>
              <a:t>62x50.5mm</a:t>
            </a:r>
          </a:p>
        </p:txBody>
      </p:sp>
      <p:sp>
        <p:nvSpPr>
          <p:cNvPr id="432" name="Shape 432"/>
          <p:cNvSpPr txBox="1"/>
          <p:nvPr/>
        </p:nvSpPr>
        <p:spPr>
          <a:xfrm>
            <a:off x="2165575" y="3255231"/>
            <a:ext cx="1139400" cy="743400"/>
          </a:xfrm>
          <a:prstGeom prst="rect">
            <a:avLst/>
          </a:prstGeom>
          <a:noFill/>
          <a:ln>
            <a:noFill/>
          </a:ln>
        </p:spPr>
        <p:txBody>
          <a:bodyPr wrap="square" lIns="91425" tIns="91425" rIns="91425" bIns="91425" anchor="t" anchorCtr="0">
            <a:noAutofit/>
          </a:bodyPr>
          <a:lstStyle/>
          <a:p>
            <a:pPr lvl="0" algn="ctr" rtl="0">
              <a:spcBef>
                <a:spcPts val="0"/>
              </a:spcBef>
              <a:buNone/>
            </a:pPr>
            <a:r>
              <a:rPr lang="en-US"/>
              <a:t>Small</a:t>
            </a:r>
          </a:p>
          <a:p>
            <a:pPr lvl="0" algn="ctr" rtl="0">
              <a:spcBef>
                <a:spcPts val="0"/>
              </a:spcBef>
              <a:buNone/>
            </a:pPr>
            <a:r>
              <a:rPr lang="en-US"/>
              <a:t>66x55mm</a:t>
            </a:r>
          </a:p>
        </p:txBody>
      </p:sp>
      <p:sp>
        <p:nvSpPr>
          <p:cNvPr id="433" name="Shape 433"/>
          <p:cNvSpPr txBox="1"/>
          <p:nvPr/>
        </p:nvSpPr>
        <p:spPr>
          <a:xfrm>
            <a:off x="3689575" y="3255231"/>
            <a:ext cx="1139400" cy="743400"/>
          </a:xfrm>
          <a:prstGeom prst="rect">
            <a:avLst/>
          </a:prstGeom>
          <a:noFill/>
          <a:ln>
            <a:noFill/>
          </a:ln>
        </p:spPr>
        <p:txBody>
          <a:bodyPr wrap="square" lIns="91425" tIns="91425" rIns="91425" bIns="91425" anchor="t" anchorCtr="0">
            <a:noAutofit/>
          </a:bodyPr>
          <a:lstStyle/>
          <a:p>
            <a:pPr lvl="0" algn="ctr" rtl="0">
              <a:spcBef>
                <a:spcPts val="0"/>
              </a:spcBef>
              <a:buNone/>
            </a:pPr>
            <a:r>
              <a:rPr lang="en-US"/>
              <a:t>Medium</a:t>
            </a:r>
          </a:p>
          <a:p>
            <a:pPr lvl="0" algn="ctr" rtl="0">
              <a:spcBef>
                <a:spcPts val="0"/>
              </a:spcBef>
              <a:buNone/>
            </a:pPr>
            <a:r>
              <a:rPr lang="en-US"/>
              <a:t>70x57mm</a:t>
            </a:r>
          </a:p>
        </p:txBody>
      </p:sp>
      <p:sp>
        <p:nvSpPr>
          <p:cNvPr id="434" name="Shape 434"/>
          <p:cNvSpPr txBox="1"/>
          <p:nvPr/>
        </p:nvSpPr>
        <p:spPr>
          <a:xfrm>
            <a:off x="5411450" y="3255231"/>
            <a:ext cx="1139400" cy="743400"/>
          </a:xfrm>
          <a:prstGeom prst="rect">
            <a:avLst/>
          </a:prstGeom>
          <a:noFill/>
          <a:ln>
            <a:noFill/>
          </a:ln>
        </p:spPr>
        <p:txBody>
          <a:bodyPr wrap="square" lIns="91425" tIns="91425" rIns="91425" bIns="91425" anchor="t" anchorCtr="0">
            <a:noAutofit/>
          </a:bodyPr>
          <a:lstStyle/>
          <a:p>
            <a:pPr lvl="0" algn="ctr" rtl="0">
              <a:spcBef>
                <a:spcPts val="0"/>
              </a:spcBef>
              <a:buNone/>
            </a:pPr>
            <a:r>
              <a:rPr lang="en-US"/>
              <a:t>Large</a:t>
            </a:r>
          </a:p>
          <a:p>
            <a:pPr lvl="0" algn="ctr" rtl="0">
              <a:spcBef>
                <a:spcPts val="0"/>
              </a:spcBef>
              <a:buNone/>
            </a:pPr>
            <a:r>
              <a:rPr lang="en-US"/>
              <a:t>74x61mm</a:t>
            </a:r>
          </a:p>
        </p:txBody>
      </p:sp>
      <p:sp>
        <p:nvSpPr>
          <p:cNvPr id="435" name="Shape 435"/>
          <p:cNvSpPr txBox="1"/>
          <p:nvPr/>
        </p:nvSpPr>
        <p:spPr>
          <a:xfrm>
            <a:off x="7200925" y="3255231"/>
            <a:ext cx="1139400" cy="743400"/>
          </a:xfrm>
          <a:prstGeom prst="rect">
            <a:avLst/>
          </a:prstGeom>
          <a:noFill/>
          <a:ln>
            <a:noFill/>
          </a:ln>
        </p:spPr>
        <p:txBody>
          <a:bodyPr wrap="square" lIns="91425" tIns="91425" rIns="91425" bIns="91425" anchor="t" anchorCtr="0">
            <a:noAutofit/>
          </a:bodyPr>
          <a:lstStyle/>
          <a:p>
            <a:pPr lvl="0" algn="ctr" rtl="0">
              <a:spcBef>
                <a:spcPts val="0"/>
              </a:spcBef>
              <a:buNone/>
            </a:pPr>
            <a:r>
              <a:rPr lang="en-US" dirty="0"/>
              <a:t>X-Large</a:t>
            </a:r>
          </a:p>
          <a:p>
            <a:pPr lvl="0" algn="ctr" rtl="0">
              <a:spcBef>
                <a:spcPts val="0"/>
              </a:spcBef>
              <a:buNone/>
            </a:pPr>
            <a:r>
              <a:rPr lang="en-US" dirty="0"/>
              <a:t>78x65mm</a:t>
            </a:r>
          </a:p>
        </p:txBody>
      </p:sp>
      <p:sp>
        <p:nvSpPr>
          <p:cNvPr id="15" name="Shape 430">
            <a:extLst>
              <a:ext uri="{FF2B5EF4-FFF2-40B4-BE49-F238E27FC236}">
                <a16:creationId xmlns:a16="http://schemas.microsoft.com/office/drawing/2014/main" id="{08DC2E3D-294C-4AA2-9227-7A42D7756167}"/>
              </a:ext>
            </a:extLst>
          </p:cNvPr>
          <p:cNvSpPr txBox="1"/>
          <p:nvPr/>
        </p:nvSpPr>
        <p:spPr>
          <a:xfrm>
            <a:off x="396488" y="4251758"/>
            <a:ext cx="8463536"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800" b="1" i="0" u="none" strike="noStrike" cap="none" dirty="0">
                <a:solidFill>
                  <a:srgbClr val="666666"/>
                </a:solidFill>
                <a:latin typeface="Calibri"/>
                <a:ea typeface="Calibri"/>
                <a:cs typeface="Calibri"/>
                <a:sym typeface="Calibri"/>
              </a:rPr>
              <a:t>My Bangle Size ___________________________________</a:t>
            </a:r>
          </a:p>
        </p:txBody>
      </p:sp>
      <p:sp>
        <p:nvSpPr>
          <p:cNvPr id="2" name="Slide Number Placeholder 1">
            <a:extLst>
              <a:ext uri="{FF2B5EF4-FFF2-40B4-BE49-F238E27FC236}">
                <a16:creationId xmlns:a16="http://schemas.microsoft.com/office/drawing/2014/main" id="{33920AFB-2625-4595-83FB-FE19E8948743}"/>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32</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9" name="Group 8">
            <a:extLst>
              <a:ext uri="{FF2B5EF4-FFF2-40B4-BE49-F238E27FC236}">
                <a16:creationId xmlns:a16="http://schemas.microsoft.com/office/drawing/2014/main" id="{FB561652-2672-410D-8EA5-C1107DCDCF49}"/>
              </a:ext>
            </a:extLst>
          </p:cNvPr>
          <p:cNvGrpSpPr/>
          <p:nvPr/>
        </p:nvGrpSpPr>
        <p:grpSpPr>
          <a:xfrm>
            <a:off x="0" y="-45300"/>
            <a:ext cx="9144000" cy="946800"/>
            <a:chOff x="0" y="-45300"/>
            <a:chExt cx="9144000" cy="946800"/>
          </a:xfrm>
        </p:grpSpPr>
        <p:sp>
          <p:nvSpPr>
            <p:cNvPr id="10" name="Shape 74">
              <a:extLst>
                <a:ext uri="{FF2B5EF4-FFF2-40B4-BE49-F238E27FC236}">
                  <a16:creationId xmlns:a16="http://schemas.microsoft.com/office/drawing/2014/main" id="{3158D475-EF40-4C7E-903C-3879C45CFA86}"/>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 name="Picture 10">
              <a:extLst>
                <a:ext uri="{FF2B5EF4-FFF2-40B4-BE49-F238E27FC236}">
                  <a16:creationId xmlns:a16="http://schemas.microsoft.com/office/drawing/2014/main" id="{162699B1-9FAA-4E1D-A41C-46E334533295}"/>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442" name="Shape 442"/>
          <p:cNvSpPr txBox="1"/>
          <p:nvPr/>
        </p:nvSpPr>
        <p:spPr>
          <a:xfrm>
            <a:off x="1290600" y="0"/>
            <a:ext cx="7318828"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a:solidFill>
                  <a:srgbClr val="FFFFFF"/>
                </a:solidFill>
                <a:latin typeface="Calibri"/>
                <a:ea typeface="Calibri"/>
                <a:cs typeface="Calibri"/>
                <a:sym typeface="Calibri"/>
              </a:rPr>
              <a:t>Tips for designing your bangle!</a:t>
            </a:r>
          </a:p>
        </p:txBody>
      </p:sp>
      <p:sp>
        <p:nvSpPr>
          <p:cNvPr id="443" name="Shape 443"/>
          <p:cNvSpPr txBox="1"/>
          <p:nvPr/>
        </p:nvSpPr>
        <p:spPr>
          <a:xfrm>
            <a:off x="680464" y="1008505"/>
            <a:ext cx="8463536"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#2- Check out the other shape menu’s in Tinkercad.</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pic>
        <p:nvPicPr>
          <p:cNvPr id="444" name="Shape 444" descr="Screen Clipping"/>
          <p:cNvPicPr preferRelativeResize="0"/>
          <p:nvPr/>
        </p:nvPicPr>
        <p:blipFill rotWithShape="1">
          <a:blip r:embed="rId4">
            <a:alphaModFix/>
          </a:blip>
          <a:srcRect/>
          <a:stretch/>
        </p:blipFill>
        <p:spPr>
          <a:xfrm>
            <a:off x="954786" y="1611370"/>
            <a:ext cx="2020865" cy="3375194"/>
          </a:xfrm>
          <a:prstGeom prst="rect">
            <a:avLst/>
          </a:prstGeom>
          <a:noFill/>
          <a:ln>
            <a:noFill/>
          </a:ln>
        </p:spPr>
      </p:pic>
      <p:pic>
        <p:nvPicPr>
          <p:cNvPr id="445" name="Shape 445" descr="Screen Clipping"/>
          <p:cNvPicPr preferRelativeResize="0"/>
          <p:nvPr/>
        </p:nvPicPr>
        <p:blipFill rotWithShape="1">
          <a:blip r:embed="rId5">
            <a:alphaModFix/>
          </a:blip>
          <a:srcRect/>
          <a:stretch/>
        </p:blipFill>
        <p:spPr>
          <a:xfrm>
            <a:off x="3154481" y="1656509"/>
            <a:ext cx="2330989" cy="3298124"/>
          </a:xfrm>
          <a:prstGeom prst="rect">
            <a:avLst/>
          </a:prstGeom>
          <a:noFill/>
          <a:ln>
            <a:noFill/>
          </a:ln>
        </p:spPr>
      </p:pic>
      <p:pic>
        <p:nvPicPr>
          <p:cNvPr id="446" name="Shape 446" descr="Screen Clipping"/>
          <p:cNvPicPr preferRelativeResize="0"/>
          <p:nvPr/>
        </p:nvPicPr>
        <p:blipFill rotWithShape="1">
          <a:blip r:embed="rId6">
            <a:alphaModFix/>
          </a:blip>
          <a:srcRect/>
          <a:stretch/>
        </p:blipFill>
        <p:spPr>
          <a:xfrm>
            <a:off x="5648231" y="1656509"/>
            <a:ext cx="2412246" cy="3382857"/>
          </a:xfrm>
          <a:prstGeom prst="rect">
            <a:avLst/>
          </a:prstGeom>
          <a:noFill/>
          <a:ln>
            <a:noFill/>
          </a:ln>
        </p:spPr>
      </p:pic>
      <p:sp>
        <p:nvSpPr>
          <p:cNvPr id="2" name="Slide Number Placeholder 1">
            <a:extLst>
              <a:ext uri="{FF2B5EF4-FFF2-40B4-BE49-F238E27FC236}">
                <a16:creationId xmlns:a16="http://schemas.microsoft.com/office/drawing/2014/main" id="{3BBA3669-BC18-4010-A063-65B360ED2689}"/>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33</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15" name="Group 14">
            <a:extLst>
              <a:ext uri="{FF2B5EF4-FFF2-40B4-BE49-F238E27FC236}">
                <a16:creationId xmlns:a16="http://schemas.microsoft.com/office/drawing/2014/main" id="{5C592F7A-BEBA-40FA-AD30-9A50940A8795}"/>
              </a:ext>
            </a:extLst>
          </p:cNvPr>
          <p:cNvGrpSpPr/>
          <p:nvPr/>
        </p:nvGrpSpPr>
        <p:grpSpPr>
          <a:xfrm>
            <a:off x="0" y="-45300"/>
            <a:ext cx="9144000" cy="946800"/>
            <a:chOff x="0" y="-45300"/>
            <a:chExt cx="9144000" cy="946800"/>
          </a:xfrm>
        </p:grpSpPr>
        <p:sp>
          <p:nvSpPr>
            <p:cNvPr id="16" name="Shape 74">
              <a:extLst>
                <a:ext uri="{FF2B5EF4-FFF2-40B4-BE49-F238E27FC236}">
                  <a16:creationId xmlns:a16="http://schemas.microsoft.com/office/drawing/2014/main" id="{9C2FA0AB-27D8-4049-8A0A-9D7B50526FB8}"/>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7" name="Picture 16">
              <a:extLst>
                <a:ext uri="{FF2B5EF4-FFF2-40B4-BE49-F238E27FC236}">
                  <a16:creationId xmlns:a16="http://schemas.microsoft.com/office/drawing/2014/main" id="{2502D1D8-A709-40DC-A94E-75555392E49F}"/>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453" name="Shape 453"/>
          <p:cNvSpPr txBox="1"/>
          <p:nvPr/>
        </p:nvSpPr>
        <p:spPr>
          <a:xfrm>
            <a:off x="1290600" y="0"/>
            <a:ext cx="7318828"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a:solidFill>
                  <a:srgbClr val="FFFFFF"/>
                </a:solidFill>
                <a:latin typeface="Calibri"/>
                <a:ea typeface="Calibri"/>
                <a:cs typeface="Calibri"/>
                <a:sym typeface="Calibri"/>
              </a:rPr>
              <a:t>Tips for designing your bangle!</a:t>
            </a:r>
          </a:p>
        </p:txBody>
      </p:sp>
      <p:sp>
        <p:nvSpPr>
          <p:cNvPr id="454" name="Shape 454"/>
          <p:cNvSpPr txBox="1"/>
          <p:nvPr/>
        </p:nvSpPr>
        <p:spPr>
          <a:xfrm>
            <a:off x="340232" y="1070738"/>
            <a:ext cx="8463536"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#3- Want to continue learning? Check out the following lesson and quick guides.</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pic>
        <p:nvPicPr>
          <p:cNvPr id="455" name="Shape 455" descr="Screen Clipping"/>
          <p:cNvPicPr preferRelativeResize="0"/>
          <p:nvPr/>
        </p:nvPicPr>
        <p:blipFill rotWithShape="1">
          <a:blip r:embed="rId4">
            <a:alphaModFix/>
          </a:blip>
          <a:srcRect/>
          <a:stretch/>
        </p:blipFill>
        <p:spPr>
          <a:xfrm>
            <a:off x="3384562" y="2541379"/>
            <a:ext cx="2403310" cy="2251895"/>
          </a:xfrm>
          <a:prstGeom prst="rect">
            <a:avLst/>
          </a:prstGeom>
          <a:noFill/>
          <a:ln>
            <a:noFill/>
          </a:ln>
        </p:spPr>
      </p:pic>
      <p:pic>
        <p:nvPicPr>
          <p:cNvPr id="456" name="Shape 456" descr="Screen Clipping"/>
          <p:cNvPicPr preferRelativeResize="0"/>
          <p:nvPr/>
        </p:nvPicPr>
        <p:blipFill rotWithShape="1">
          <a:blip r:embed="rId5">
            <a:alphaModFix/>
          </a:blip>
          <a:srcRect/>
          <a:stretch/>
        </p:blipFill>
        <p:spPr>
          <a:xfrm>
            <a:off x="5963582" y="2552831"/>
            <a:ext cx="2863259" cy="2242058"/>
          </a:xfrm>
          <a:prstGeom prst="rect">
            <a:avLst/>
          </a:prstGeom>
          <a:noFill/>
          <a:ln>
            <a:noFill/>
          </a:ln>
        </p:spPr>
      </p:pic>
      <p:sp>
        <p:nvSpPr>
          <p:cNvPr id="457" name="Shape 457"/>
          <p:cNvSpPr txBox="1"/>
          <p:nvPr/>
        </p:nvSpPr>
        <p:spPr>
          <a:xfrm>
            <a:off x="3384562" y="2541379"/>
            <a:ext cx="2236974" cy="52322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0" u="none" strike="noStrike" cap="none">
                <a:solidFill>
                  <a:srgbClr val="666666"/>
                </a:solidFill>
                <a:latin typeface="Calibri"/>
                <a:ea typeface="Calibri"/>
                <a:cs typeface="Calibri"/>
                <a:sym typeface="Calibri"/>
              </a:rPr>
              <a:t>Lesson: Geometric Crest Cuff</a:t>
            </a:r>
          </a:p>
        </p:txBody>
      </p:sp>
      <p:sp>
        <p:nvSpPr>
          <p:cNvPr id="458" name="Shape 458"/>
          <p:cNvSpPr txBox="1"/>
          <p:nvPr/>
        </p:nvSpPr>
        <p:spPr>
          <a:xfrm>
            <a:off x="5963582" y="2555893"/>
            <a:ext cx="305450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0" u="none" strike="noStrike" cap="none">
                <a:solidFill>
                  <a:srgbClr val="666666"/>
                </a:solidFill>
                <a:latin typeface="Calibri"/>
                <a:ea typeface="Calibri"/>
                <a:cs typeface="Calibri"/>
                <a:sym typeface="Calibri"/>
              </a:rPr>
              <a:t>Quick Guide: Cherry Blossoms</a:t>
            </a:r>
          </a:p>
        </p:txBody>
      </p:sp>
      <p:pic>
        <p:nvPicPr>
          <p:cNvPr id="459" name="Shape 459" descr="Screen Clipping"/>
          <p:cNvPicPr preferRelativeResize="0"/>
          <p:nvPr/>
        </p:nvPicPr>
        <p:blipFill rotWithShape="1">
          <a:blip r:embed="rId6">
            <a:alphaModFix/>
          </a:blip>
          <a:srcRect/>
          <a:stretch/>
        </p:blipFill>
        <p:spPr>
          <a:xfrm>
            <a:off x="422749" y="2540735"/>
            <a:ext cx="2767908" cy="2252046"/>
          </a:xfrm>
          <a:prstGeom prst="rect">
            <a:avLst/>
          </a:prstGeom>
          <a:noFill/>
          <a:ln>
            <a:noFill/>
          </a:ln>
        </p:spPr>
      </p:pic>
      <p:sp>
        <p:nvSpPr>
          <p:cNvPr id="460" name="Shape 460"/>
          <p:cNvSpPr txBox="1"/>
          <p:nvPr/>
        </p:nvSpPr>
        <p:spPr>
          <a:xfrm>
            <a:off x="422749" y="2540735"/>
            <a:ext cx="235562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1" i="0" u="none" strike="noStrike" cap="none">
                <a:solidFill>
                  <a:srgbClr val="666666"/>
                </a:solidFill>
                <a:latin typeface="Calibri"/>
                <a:ea typeface="Calibri"/>
                <a:cs typeface="Calibri"/>
                <a:sym typeface="Calibri"/>
              </a:rPr>
              <a:t>Lesson: Bubbles Bangle</a:t>
            </a:r>
          </a:p>
        </p:txBody>
      </p:sp>
      <p:sp>
        <p:nvSpPr>
          <p:cNvPr id="461" name="Shape 461"/>
          <p:cNvSpPr txBox="1"/>
          <p:nvPr/>
        </p:nvSpPr>
        <p:spPr>
          <a:xfrm>
            <a:off x="422749" y="4524297"/>
            <a:ext cx="2293033" cy="2769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200" b="0" i="1" u="none" strike="noStrike" cap="none">
                <a:solidFill>
                  <a:srgbClr val="666666"/>
                </a:solidFill>
                <a:latin typeface="Calibri"/>
                <a:ea typeface="Calibri"/>
                <a:cs typeface="Calibri"/>
                <a:sym typeface="Calibri"/>
              </a:rPr>
              <a:t>Difficulty: Beginner</a:t>
            </a:r>
          </a:p>
        </p:txBody>
      </p:sp>
      <p:sp>
        <p:nvSpPr>
          <p:cNvPr id="462" name="Shape 462"/>
          <p:cNvSpPr txBox="1"/>
          <p:nvPr/>
        </p:nvSpPr>
        <p:spPr>
          <a:xfrm>
            <a:off x="3366359" y="4509585"/>
            <a:ext cx="2293033" cy="2769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200" b="0" i="1" u="none" strike="noStrike" cap="none">
                <a:solidFill>
                  <a:srgbClr val="666666"/>
                </a:solidFill>
                <a:latin typeface="Calibri"/>
                <a:ea typeface="Calibri"/>
                <a:cs typeface="Calibri"/>
                <a:sym typeface="Calibri"/>
              </a:rPr>
              <a:t>Difficulty: Intermediate</a:t>
            </a:r>
          </a:p>
        </p:txBody>
      </p:sp>
      <p:sp>
        <p:nvSpPr>
          <p:cNvPr id="463" name="Shape 463"/>
          <p:cNvSpPr txBox="1"/>
          <p:nvPr/>
        </p:nvSpPr>
        <p:spPr>
          <a:xfrm>
            <a:off x="5981785" y="4523332"/>
            <a:ext cx="2293033" cy="2769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200" b="0" i="1" u="none" strike="noStrike" cap="none">
                <a:solidFill>
                  <a:srgbClr val="666666"/>
                </a:solidFill>
                <a:latin typeface="Calibri"/>
                <a:ea typeface="Calibri"/>
                <a:cs typeface="Calibri"/>
                <a:sym typeface="Calibri"/>
              </a:rPr>
              <a:t>Difficulty: Advanced</a:t>
            </a:r>
          </a:p>
        </p:txBody>
      </p:sp>
      <p:sp>
        <p:nvSpPr>
          <p:cNvPr id="2" name="Slide Number Placeholder 1">
            <a:extLst>
              <a:ext uri="{FF2B5EF4-FFF2-40B4-BE49-F238E27FC236}">
                <a16:creationId xmlns:a16="http://schemas.microsoft.com/office/drawing/2014/main" id="{80980BD3-EC18-4EA6-9432-EB694F8CC43F}"/>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34</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15" name="Group 14">
            <a:extLst>
              <a:ext uri="{FF2B5EF4-FFF2-40B4-BE49-F238E27FC236}">
                <a16:creationId xmlns:a16="http://schemas.microsoft.com/office/drawing/2014/main" id="{ACB815CF-BD42-4827-8B25-2A116629BAD4}"/>
              </a:ext>
            </a:extLst>
          </p:cNvPr>
          <p:cNvGrpSpPr/>
          <p:nvPr/>
        </p:nvGrpSpPr>
        <p:grpSpPr>
          <a:xfrm>
            <a:off x="0" y="-45300"/>
            <a:ext cx="9144000" cy="946800"/>
            <a:chOff x="0" y="-45300"/>
            <a:chExt cx="9144000" cy="946800"/>
          </a:xfrm>
        </p:grpSpPr>
        <p:sp>
          <p:nvSpPr>
            <p:cNvPr id="16" name="Shape 74">
              <a:extLst>
                <a:ext uri="{FF2B5EF4-FFF2-40B4-BE49-F238E27FC236}">
                  <a16:creationId xmlns:a16="http://schemas.microsoft.com/office/drawing/2014/main" id="{9AAAD00E-C75A-4ED8-A70E-B86E1CD03DF5}"/>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7" name="Picture 16">
              <a:extLst>
                <a:ext uri="{FF2B5EF4-FFF2-40B4-BE49-F238E27FC236}">
                  <a16:creationId xmlns:a16="http://schemas.microsoft.com/office/drawing/2014/main" id="{17C818D4-502F-4FFC-B7FE-487DAEFCD83F}"/>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pic>
        <p:nvPicPr>
          <p:cNvPr id="468" name="Shape 468" descr="Screen Clipping"/>
          <p:cNvPicPr preferRelativeResize="0"/>
          <p:nvPr/>
        </p:nvPicPr>
        <p:blipFill rotWithShape="1">
          <a:blip r:embed="rId4">
            <a:alphaModFix/>
          </a:blip>
          <a:srcRect/>
          <a:stretch/>
        </p:blipFill>
        <p:spPr>
          <a:xfrm>
            <a:off x="6508891" y="3170619"/>
            <a:ext cx="1960928" cy="1919780"/>
          </a:xfrm>
          <a:prstGeom prst="rect">
            <a:avLst/>
          </a:prstGeom>
          <a:noFill/>
          <a:ln>
            <a:noFill/>
          </a:ln>
        </p:spPr>
      </p:pic>
      <p:pic>
        <p:nvPicPr>
          <p:cNvPr id="469" name="Shape 469" descr="Screen Clipping"/>
          <p:cNvPicPr preferRelativeResize="0"/>
          <p:nvPr/>
        </p:nvPicPr>
        <p:blipFill rotWithShape="1">
          <a:blip r:embed="rId5">
            <a:alphaModFix/>
          </a:blip>
          <a:srcRect/>
          <a:stretch/>
        </p:blipFill>
        <p:spPr>
          <a:xfrm>
            <a:off x="4068983" y="3190864"/>
            <a:ext cx="2095480" cy="1924547"/>
          </a:xfrm>
          <a:prstGeom prst="rect">
            <a:avLst/>
          </a:prstGeom>
          <a:noFill/>
          <a:ln>
            <a:noFill/>
          </a:ln>
        </p:spPr>
      </p:pic>
      <p:pic>
        <p:nvPicPr>
          <p:cNvPr id="470" name="Shape 470" descr="Screen Clipping"/>
          <p:cNvPicPr preferRelativeResize="0"/>
          <p:nvPr/>
        </p:nvPicPr>
        <p:blipFill rotWithShape="1">
          <a:blip r:embed="rId6">
            <a:alphaModFix/>
          </a:blip>
          <a:srcRect/>
          <a:stretch/>
        </p:blipFill>
        <p:spPr>
          <a:xfrm>
            <a:off x="6508891" y="1057108"/>
            <a:ext cx="2266424" cy="2029672"/>
          </a:xfrm>
          <a:prstGeom prst="rect">
            <a:avLst/>
          </a:prstGeom>
          <a:noFill/>
          <a:ln>
            <a:noFill/>
          </a:ln>
        </p:spPr>
      </p:pic>
      <p:pic>
        <p:nvPicPr>
          <p:cNvPr id="471" name="Shape 471" descr="Screen Clipping"/>
          <p:cNvPicPr preferRelativeResize="0"/>
          <p:nvPr/>
        </p:nvPicPr>
        <p:blipFill rotWithShape="1">
          <a:blip r:embed="rId7">
            <a:alphaModFix/>
          </a:blip>
          <a:srcRect/>
          <a:stretch/>
        </p:blipFill>
        <p:spPr>
          <a:xfrm>
            <a:off x="4065567" y="1057109"/>
            <a:ext cx="2079673" cy="2028993"/>
          </a:xfrm>
          <a:prstGeom prst="rect">
            <a:avLst/>
          </a:prstGeom>
          <a:noFill/>
          <a:ln>
            <a:noFill/>
          </a:ln>
        </p:spPr>
      </p:pic>
      <p:sp>
        <p:nvSpPr>
          <p:cNvPr id="474" name="Shape 474"/>
          <p:cNvSpPr txBox="1"/>
          <p:nvPr/>
        </p:nvSpPr>
        <p:spPr>
          <a:xfrm>
            <a:off x="1290600" y="0"/>
            <a:ext cx="7473575"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a:solidFill>
                  <a:srgbClr val="FFFFFF"/>
                </a:solidFill>
                <a:latin typeface="Calibri"/>
                <a:ea typeface="Calibri"/>
                <a:cs typeface="Calibri"/>
                <a:sym typeface="Calibri"/>
              </a:rPr>
              <a:t>Lesson: Bubbles Bangle</a:t>
            </a:r>
          </a:p>
        </p:txBody>
      </p:sp>
      <p:sp>
        <p:nvSpPr>
          <p:cNvPr id="475" name="Shape 475"/>
          <p:cNvSpPr txBox="1"/>
          <p:nvPr/>
        </p:nvSpPr>
        <p:spPr>
          <a:xfrm>
            <a:off x="216752" y="954824"/>
            <a:ext cx="3672966" cy="353943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Create a POLYGON shape with 8 sides. Rotate the the shape 22.5 degrees so the top and bottom have flat faces. Make this a hole.</a:t>
            </a:r>
          </a:p>
          <a:p>
            <a:pPr marL="342900" marR="0" lvl="0" indent="-34290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Duplicate the shape and make it larger to create the body. Group them together to make the bangle body.</a:t>
            </a:r>
          </a:p>
          <a:p>
            <a:pPr marL="342900" marR="0" lvl="0" indent="-34290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Add SPHERES to the bangle body.</a:t>
            </a:r>
          </a:p>
          <a:p>
            <a:pPr marL="342900" marR="0" lvl="0" indent="-34290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Group everything together to complete the bubbles bangle!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76" name="Shape 476"/>
          <p:cNvSpPr/>
          <p:nvPr/>
        </p:nvSpPr>
        <p:spPr>
          <a:xfrm>
            <a:off x="133643" y="1582615"/>
            <a:ext cx="2806505" cy="3439551"/>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77" name="Shape 477"/>
          <p:cNvSpPr txBox="1"/>
          <p:nvPr/>
        </p:nvSpPr>
        <p:spPr>
          <a:xfrm>
            <a:off x="4065567" y="1065032"/>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a:t>
            </a:r>
          </a:p>
        </p:txBody>
      </p:sp>
      <p:sp>
        <p:nvSpPr>
          <p:cNvPr id="478" name="Shape 478"/>
          <p:cNvSpPr txBox="1"/>
          <p:nvPr/>
        </p:nvSpPr>
        <p:spPr>
          <a:xfrm>
            <a:off x="6525950" y="1065031"/>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2</a:t>
            </a:r>
          </a:p>
        </p:txBody>
      </p:sp>
      <p:sp>
        <p:nvSpPr>
          <p:cNvPr id="479" name="Shape 479"/>
          <p:cNvSpPr txBox="1"/>
          <p:nvPr/>
        </p:nvSpPr>
        <p:spPr>
          <a:xfrm>
            <a:off x="4065567" y="3216277"/>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3</a:t>
            </a:r>
          </a:p>
        </p:txBody>
      </p:sp>
      <p:sp>
        <p:nvSpPr>
          <p:cNvPr id="480" name="Shape 480"/>
          <p:cNvSpPr txBox="1"/>
          <p:nvPr/>
        </p:nvSpPr>
        <p:spPr>
          <a:xfrm>
            <a:off x="6497814" y="3192045"/>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4</a:t>
            </a:r>
          </a:p>
        </p:txBody>
      </p:sp>
      <p:sp>
        <p:nvSpPr>
          <p:cNvPr id="2" name="Slide Number Placeholder 1">
            <a:extLst>
              <a:ext uri="{FF2B5EF4-FFF2-40B4-BE49-F238E27FC236}">
                <a16:creationId xmlns:a16="http://schemas.microsoft.com/office/drawing/2014/main" id="{AD680365-10C6-4E70-B6A6-F9724CD2587B}"/>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35</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16" name="Group 15">
            <a:extLst>
              <a:ext uri="{FF2B5EF4-FFF2-40B4-BE49-F238E27FC236}">
                <a16:creationId xmlns:a16="http://schemas.microsoft.com/office/drawing/2014/main" id="{3A8B929C-47B6-48E3-874A-5127F83F082A}"/>
              </a:ext>
            </a:extLst>
          </p:cNvPr>
          <p:cNvGrpSpPr/>
          <p:nvPr/>
        </p:nvGrpSpPr>
        <p:grpSpPr>
          <a:xfrm>
            <a:off x="0" y="-45300"/>
            <a:ext cx="9144000" cy="946800"/>
            <a:chOff x="0" y="-45300"/>
            <a:chExt cx="9144000" cy="946800"/>
          </a:xfrm>
        </p:grpSpPr>
        <p:sp>
          <p:nvSpPr>
            <p:cNvPr id="17" name="Shape 74">
              <a:extLst>
                <a:ext uri="{FF2B5EF4-FFF2-40B4-BE49-F238E27FC236}">
                  <a16:creationId xmlns:a16="http://schemas.microsoft.com/office/drawing/2014/main" id="{F484822B-A158-4D14-9622-871FA1B7CDA1}"/>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8" name="Picture 17">
              <a:extLst>
                <a:ext uri="{FF2B5EF4-FFF2-40B4-BE49-F238E27FC236}">
                  <a16:creationId xmlns:a16="http://schemas.microsoft.com/office/drawing/2014/main" id="{B1B5A5AB-35DA-4FC9-8CD6-54B9C2120E6D}"/>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pic>
        <p:nvPicPr>
          <p:cNvPr id="485" name="Shape 485" descr="Screen Clipping"/>
          <p:cNvPicPr preferRelativeResize="0"/>
          <p:nvPr/>
        </p:nvPicPr>
        <p:blipFill rotWithShape="1">
          <a:blip r:embed="rId4">
            <a:alphaModFix/>
          </a:blip>
          <a:srcRect/>
          <a:stretch/>
        </p:blipFill>
        <p:spPr>
          <a:xfrm>
            <a:off x="6645528" y="3065432"/>
            <a:ext cx="2384313" cy="1843670"/>
          </a:xfrm>
          <a:prstGeom prst="rect">
            <a:avLst/>
          </a:prstGeom>
          <a:noFill/>
          <a:ln>
            <a:noFill/>
          </a:ln>
        </p:spPr>
      </p:pic>
      <p:pic>
        <p:nvPicPr>
          <p:cNvPr id="486" name="Shape 486" descr="Screen Clipping"/>
          <p:cNvPicPr preferRelativeResize="0"/>
          <p:nvPr/>
        </p:nvPicPr>
        <p:blipFill rotWithShape="1">
          <a:blip r:embed="rId5">
            <a:alphaModFix/>
          </a:blip>
          <a:srcRect/>
          <a:stretch/>
        </p:blipFill>
        <p:spPr>
          <a:xfrm>
            <a:off x="4052903" y="3065432"/>
            <a:ext cx="2409576" cy="1971665"/>
          </a:xfrm>
          <a:prstGeom prst="rect">
            <a:avLst/>
          </a:prstGeom>
          <a:noFill/>
          <a:ln>
            <a:noFill/>
          </a:ln>
        </p:spPr>
      </p:pic>
      <p:pic>
        <p:nvPicPr>
          <p:cNvPr id="487" name="Shape 487" descr="Screen Clipping"/>
          <p:cNvPicPr preferRelativeResize="0"/>
          <p:nvPr/>
        </p:nvPicPr>
        <p:blipFill rotWithShape="1">
          <a:blip r:embed="rId6">
            <a:alphaModFix/>
          </a:blip>
          <a:srcRect/>
          <a:stretch/>
        </p:blipFill>
        <p:spPr>
          <a:xfrm>
            <a:off x="6645528" y="1065031"/>
            <a:ext cx="2394117" cy="1900212"/>
          </a:xfrm>
          <a:prstGeom prst="rect">
            <a:avLst/>
          </a:prstGeom>
          <a:noFill/>
          <a:ln>
            <a:noFill/>
          </a:ln>
        </p:spPr>
      </p:pic>
      <p:pic>
        <p:nvPicPr>
          <p:cNvPr id="488" name="Shape 488" descr="Screen Clipping"/>
          <p:cNvPicPr preferRelativeResize="0"/>
          <p:nvPr/>
        </p:nvPicPr>
        <p:blipFill rotWithShape="1">
          <a:blip r:embed="rId7">
            <a:alphaModFix/>
          </a:blip>
          <a:srcRect/>
          <a:stretch/>
        </p:blipFill>
        <p:spPr>
          <a:xfrm>
            <a:off x="4057235" y="1075689"/>
            <a:ext cx="2403650" cy="1889760"/>
          </a:xfrm>
          <a:prstGeom prst="rect">
            <a:avLst/>
          </a:prstGeom>
          <a:noFill/>
          <a:ln>
            <a:noFill/>
          </a:ln>
        </p:spPr>
      </p:pic>
      <p:sp>
        <p:nvSpPr>
          <p:cNvPr id="489" name="Shape 489"/>
          <p:cNvSpPr/>
          <p:nvPr/>
        </p:nvSpPr>
        <p:spPr>
          <a:xfrm>
            <a:off x="202683" y="1582615"/>
            <a:ext cx="2864075" cy="3469442"/>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92" name="Shape 492"/>
          <p:cNvSpPr txBox="1"/>
          <p:nvPr/>
        </p:nvSpPr>
        <p:spPr>
          <a:xfrm>
            <a:off x="1517028" y="0"/>
            <a:ext cx="7473575"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Lesson: Geometric Crest Cuff</a:t>
            </a:r>
          </a:p>
        </p:txBody>
      </p:sp>
      <p:sp>
        <p:nvSpPr>
          <p:cNvPr id="493" name="Shape 493"/>
          <p:cNvSpPr txBox="1"/>
          <p:nvPr/>
        </p:nvSpPr>
        <p:spPr>
          <a:xfrm>
            <a:off x="216752" y="954824"/>
            <a:ext cx="3672966" cy="397031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Create the bangle body in your desired size. (NOTE: If the bangle is not continuous, you can have a tighter fitting bangle.)</a:t>
            </a:r>
          </a:p>
          <a:p>
            <a:pPr marL="342900" marR="0" lvl="0" indent="-34290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Create the oval base for the crest design.</a:t>
            </a:r>
          </a:p>
          <a:p>
            <a:pPr marL="342900" marR="0" lvl="0" indent="-34290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Duplicate the oval base and use one of them to cut the band.</a:t>
            </a:r>
          </a:p>
          <a:p>
            <a:pPr marL="342900" marR="0" lvl="0" indent="-34290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Leave the remaining oval shape as the base for the crest.</a:t>
            </a:r>
          </a:p>
          <a:p>
            <a:pPr marL="342900" marR="0" lvl="0" indent="-34290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a:pPr>
            <a:r>
              <a:rPr lang="en-US" sz="1400" b="0" i="0" u="none" strike="noStrike" cap="none">
                <a:solidFill>
                  <a:srgbClr val="666666"/>
                </a:solidFill>
                <a:latin typeface="Calibri"/>
                <a:ea typeface="Calibri"/>
                <a:cs typeface="Calibri"/>
                <a:sym typeface="Calibri"/>
              </a:rPr>
              <a:t>Duplicate the oval shape and change the dimensions so its smaller in both the length and width. </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p:txBody>
      </p:sp>
      <p:sp>
        <p:nvSpPr>
          <p:cNvPr id="494" name="Shape 494"/>
          <p:cNvSpPr/>
          <p:nvPr/>
        </p:nvSpPr>
        <p:spPr>
          <a:xfrm>
            <a:off x="133643" y="1582615"/>
            <a:ext cx="2806505" cy="3439551"/>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95" name="Shape 495"/>
          <p:cNvSpPr txBox="1"/>
          <p:nvPr/>
        </p:nvSpPr>
        <p:spPr>
          <a:xfrm>
            <a:off x="4065567" y="1065032"/>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a:t>
            </a:r>
          </a:p>
        </p:txBody>
      </p:sp>
      <p:sp>
        <p:nvSpPr>
          <p:cNvPr id="496" name="Shape 496"/>
          <p:cNvSpPr txBox="1"/>
          <p:nvPr/>
        </p:nvSpPr>
        <p:spPr>
          <a:xfrm>
            <a:off x="6645528" y="1065031"/>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2</a:t>
            </a:r>
          </a:p>
        </p:txBody>
      </p:sp>
      <p:sp>
        <p:nvSpPr>
          <p:cNvPr id="497" name="Shape 497"/>
          <p:cNvSpPr txBox="1"/>
          <p:nvPr/>
        </p:nvSpPr>
        <p:spPr>
          <a:xfrm>
            <a:off x="4023899" y="3065433"/>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3</a:t>
            </a:r>
          </a:p>
        </p:txBody>
      </p:sp>
      <p:sp>
        <p:nvSpPr>
          <p:cNvPr id="498" name="Shape 498"/>
          <p:cNvSpPr txBox="1"/>
          <p:nvPr/>
        </p:nvSpPr>
        <p:spPr>
          <a:xfrm>
            <a:off x="6645528" y="3065433"/>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4</a:t>
            </a:r>
          </a:p>
        </p:txBody>
      </p:sp>
      <p:sp>
        <p:nvSpPr>
          <p:cNvPr id="2" name="Slide Number Placeholder 1">
            <a:extLst>
              <a:ext uri="{FF2B5EF4-FFF2-40B4-BE49-F238E27FC236}">
                <a16:creationId xmlns:a16="http://schemas.microsoft.com/office/drawing/2014/main" id="{6043BD8D-0271-431D-9371-E6175FF5E632}"/>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36</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15" name="Group 14">
            <a:extLst>
              <a:ext uri="{FF2B5EF4-FFF2-40B4-BE49-F238E27FC236}">
                <a16:creationId xmlns:a16="http://schemas.microsoft.com/office/drawing/2014/main" id="{B530C8AE-145C-4426-8072-5D3C59589F48}"/>
              </a:ext>
            </a:extLst>
          </p:cNvPr>
          <p:cNvGrpSpPr/>
          <p:nvPr/>
        </p:nvGrpSpPr>
        <p:grpSpPr>
          <a:xfrm>
            <a:off x="0" y="-45300"/>
            <a:ext cx="9144000" cy="946800"/>
            <a:chOff x="0" y="-45300"/>
            <a:chExt cx="9144000" cy="946800"/>
          </a:xfrm>
        </p:grpSpPr>
        <p:sp>
          <p:nvSpPr>
            <p:cNvPr id="16" name="Shape 74">
              <a:extLst>
                <a:ext uri="{FF2B5EF4-FFF2-40B4-BE49-F238E27FC236}">
                  <a16:creationId xmlns:a16="http://schemas.microsoft.com/office/drawing/2014/main" id="{169DDE44-C583-4A36-90DD-99B0A4F8BD99}"/>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7" name="Picture 16">
              <a:extLst>
                <a:ext uri="{FF2B5EF4-FFF2-40B4-BE49-F238E27FC236}">
                  <a16:creationId xmlns:a16="http://schemas.microsoft.com/office/drawing/2014/main" id="{C1F9EC89-CFB5-4A99-ACF7-683A3BF85DC8}"/>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pic>
        <p:nvPicPr>
          <p:cNvPr id="503" name="Shape 503" descr="Screen Clipping"/>
          <p:cNvPicPr preferRelativeResize="0"/>
          <p:nvPr/>
        </p:nvPicPr>
        <p:blipFill rotWithShape="1">
          <a:blip r:embed="rId4">
            <a:alphaModFix/>
          </a:blip>
          <a:srcRect/>
          <a:stretch/>
        </p:blipFill>
        <p:spPr>
          <a:xfrm>
            <a:off x="6476713" y="3142846"/>
            <a:ext cx="2537237" cy="1795281"/>
          </a:xfrm>
          <a:prstGeom prst="rect">
            <a:avLst/>
          </a:prstGeom>
          <a:noFill/>
          <a:ln>
            <a:noFill/>
          </a:ln>
        </p:spPr>
      </p:pic>
      <p:pic>
        <p:nvPicPr>
          <p:cNvPr id="504" name="Shape 504" descr="Screen Clipping"/>
          <p:cNvPicPr preferRelativeResize="0"/>
          <p:nvPr/>
        </p:nvPicPr>
        <p:blipFill rotWithShape="1">
          <a:blip r:embed="rId5">
            <a:alphaModFix/>
          </a:blip>
          <a:srcRect/>
          <a:stretch/>
        </p:blipFill>
        <p:spPr>
          <a:xfrm>
            <a:off x="4065567" y="3142846"/>
            <a:ext cx="2262741" cy="1634933"/>
          </a:xfrm>
          <a:prstGeom prst="rect">
            <a:avLst/>
          </a:prstGeom>
          <a:noFill/>
          <a:ln>
            <a:noFill/>
          </a:ln>
        </p:spPr>
      </p:pic>
      <p:pic>
        <p:nvPicPr>
          <p:cNvPr id="505" name="Shape 505" descr="Screen Clipping"/>
          <p:cNvPicPr preferRelativeResize="0"/>
          <p:nvPr/>
        </p:nvPicPr>
        <p:blipFill rotWithShape="1">
          <a:blip r:embed="rId6">
            <a:alphaModFix/>
          </a:blip>
          <a:srcRect/>
          <a:stretch/>
        </p:blipFill>
        <p:spPr>
          <a:xfrm>
            <a:off x="6497571" y="1084306"/>
            <a:ext cx="2503216" cy="1602882"/>
          </a:xfrm>
          <a:prstGeom prst="rect">
            <a:avLst/>
          </a:prstGeom>
          <a:noFill/>
          <a:ln>
            <a:noFill/>
          </a:ln>
        </p:spPr>
      </p:pic>
      <p:pic>
        <p:nvPicPr>
          <p:cNvPr id="506" name="Shape 506" descr="Screen Clipping"/>
          <p:cNvPicPr preferRelativeResize="0"/>
          <p:nvPr/>
        </p:nvPicPr>
        <p:blipFill rotWithShape="1">
          <a:blip r:embed="rId7">
            <a:alphaModFix/>
          </a:blip>
          <a:srcRect/>
          <a:stretch/>
        </p:blipFill>
        <p:spPr>
          <a:xfrm>
            <a:off x="4065567" y="1084306"/>
            <a:ext cx="2249180" cy="1793824"/>
          </a:xfrm>
          <a:prstGeom prst="rect">
            <a:avLst/>
          </a:prstGeom>
          <a:noFill/>
          <a:ln>
            <a:noFill/>
          </a:ln>
        </p:spPr>
      </p:pic>
      <p:sp>
        <p:nvSpPr>
          <p:cNvPr id="509" name="Shape 509"/>
          <p:cNvSpPr txBox="1"/>
          <p:nvPr/>
        </p:nvSpPr>
        <p:spPr>
          <a:xfrm>
            <a:off x="1517026" y="0"/>
            <a:ext cx="7473575"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Lesson: Geometric Crest Cuff</a:t>
            </a:r>
          </a:p>
        </p:txBody>
      </p:sp>
      <p:sp>
        <p:nvSpPr>
          <p:cNvPr id="510" name="Shape 510"/>
          <p:cNvSpPr txBox="1"/>
          <p:nvPr/>
        </p:nvSpPr>
        <p:spPr>
          <a:xfrm>
            <a:off x="215313" y="1179907"/>
            <a:ext cx="3672966" cy="3108543"/>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6.     Use a box to remove a section in the </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oval base. Make the resulting semi-</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circles into holes.</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startAt="7"/>
            </a:pPr>
            <a:r>
              <a:rPr lang="en-US" sz="1400" b="0" i="0" u="none" strike="noStrike" cap="none">
                <a:solidFill>
                  <a:srgbClr val="666666"/>
                </a:solidFill>
                <a:latin typeface="Calibri"/>
                <a:ea typeface="Calibri"/>
                <a:cs typeface="Calibri"/>
                <a:sym typeface="Calibri"/>
              </a:rPr>
              <a:t>Group the semi-circles with the cuff body to create the cut outs in the crest.</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8.     Add stacked roof details to the center</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bar.</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342900" marR="0" lvl="0" indent="-342900" algn="l" rtl="0">
              <a:lnSpc>
                <a:spcPct val="100000"/>
              </a:lnSpc>
              <a:spcBef>
                <a:spcPts val="0"/>
              </a:spcBef>
              <a:spcAft>
                <a:spcPts val="0"/>
              </a:spcAft>
              <a:buClr>
                <a:srgbClr val="666666"/>
              </a:buClr>
              <a:buSzPct val="100000"/>
              <a:buFont typeface="Calibri"/>
              <a:buAutoNum type="arabicPeriod" startAt="9"/>
            </a:pPr>
            <a:r>
              <a:rPr lang="en-US" sz="1400" b="0" i="0" u="none" strike="noStrike" cap="none">
                <a:solidFill>
                  <a:srgbClr val="666666"/>
                </a:solidFill>
                <a:latin typeface="Calibri"/>
                <a:ea typeface="Calibri"/>
                <a:cs typeface="Calibri"/>
                <a:sym typeface="Calibri"/>
              </a:rPr>
              <a:t>Create 2 tube shapes to create the outer arcs of the crest. (HINT: Tubes are in the “basic shapes” menu.)</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1" name="Shape 511"/>
          <p:cNvSpPr/>
          <p:nvPr/>
        </p:nvSpPr>
        <p:spPr>
          <a:xfrm>
            <a:off x="133643" y="1582615"/>
            <a:ext cx="2806505" cy="3439551"/>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2" name="Shape 512"/>
          <p:cNvSpPr txBox="1"/>
          <p:nvPr/>
        </p:nvSpPr>
        <p:spPr>
          <a:xfrm>
            <a:off x="4065567" y="1065032"/>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6</a:t>
            </a:r>
          </a:p>
        </p:txBody>
      </p:sp>
      <p:sp>
        <p:nvSpPr>
          <p:cNvPr id="513" name="Shape 513"/>
          <p:cNvSpPr txBox="1"/>
          <p:nvPr/>
        </p:nvSpPr>
        <p:spPr>
          <a:xfrm>
            <a:off x="6476713" y="1065031"/>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7</a:t>
            </a:r>
          </a:p>
        </p:txBody>
      </p:sp>
      <p:sp>
        <p:nvSpPr>
          <p:cNvPr id="514" name="Shape 514"/>
          <p:cNvSpPr txBox="1"/>
          <p:nvPr/>
        </p:nvSpPr>
        <p:spPr>
          <a:xfrm>
            <a:off x="4023899" y="3100603"/>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8</a:t>
            </a:r>
          </a:p>
        </p:txBody>
      </p:sp>
      <p:sp>
        <p:nvSpPr>
          <p:cNvPr id="515" name="Shape 515"/>
          <p:cNvSpPr txBox="1"/>
          <p:nvPr/>
        </p:nvSpPr>
        <p:spPr>
          <a:xfrm>
            <a:off x="6462644" y="3107637"/>
            <a:ext cx="284052"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9</a:t>
            </a:r>
          </a:p>
        </p:txBody>
      </p:sp>
      <p:sp>
        <p:nvSpPr>
          <p:cNvPr id="2" name="Slide Number Placeholder 1">
            <a:extLst>
              <a:ext uri="{FF2B5EF4-FFF2-40B4-BE49-F238E27FC236}">
                <a16:creationId xmlns:a16="http://schemas.microsoft.com/office/drawing/2014/main" id="{A6BBD6F3-57BD-4C1E-A862-CAA394F3B7CE}"/>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37</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grpSp>
        <p:nvGrpSpPr>
          <p:cNvPr id="13" name="Group 12">
            <a:extLst>
              <a:ext uri="{FF2B5EF4-FFF2-40B4-BE49-F238E27FC236}">
                <a16:creationId xmlns:a16="http://schemas.microsoft.com/office/drawing/2014/main" id="{D01ADEC0-37C0-4F66-BD8B-61E7337CF1E4}"/>
              </a:ext>
            </a:extLst>
          </p:cNvPr>
          <p:cNvGrpSpPr/>
          <p:nvPr/>
        </p:nvGrpSpPr>
        <p:grpSpPr>
          <a:xfrm>
            <a:off x="0" y="-45300"/>
            <a:ext cx="9144000" cy="946800"/>
            <a:chOff x="0" y="-45300"/>
            <a:chExt cx="9144000" cy="946800"/>
          </a:xfrm>
        </p:grpSpPr>
        <p:sp>
          <p:nvSpPr>
            <p:cNvPr id="14" name="Shape 74">
              <a:extLst>
                <a:ext uri="{FF2B5EF4-FFF2-40B4-BE49-F238E27FC236}">
                  <a16:creationId xmlns:a16="http://schemas.microsoft.com/office/drawing/2014/main" id="{6C9A5B56-A8BD-475A-AFED-2F99F130E80D}"/>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5" name="Picture 14">
              <a:extLst>
                <a:ext uri="{FF2B5EF4-FFF2-40B4-BE49-F238E27FC236}">
                  <a16:creationId xmlns:a16="http://schemas.microsoft.com/office/drawing/2014/main" id="{A6403CC2-ED29-45D8-8806-4FF8335A1878}"/>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pic>
        <p:nvPicPr>
          <p:cNvPr id="520" name="Shape 520" descr="Screen Clipping"/>
          <p:cNvPicPr preferRelativeResize="0"/>
          <p:nvPr/>
        </p:nvPicPr>
        <p:blipFill rotWithShape="1">
          <a:blip r:embed="rId4">
            <a:alphaModFix/>
          </a:blip>
          <a:srcRect/>
          <a:stretch/>
        </p:blipFill>
        <p:spPr>
          <a:xfrm>
            <a:off x="6134616" y="3400474"/>
            <a:ext cx="2686060" cy="1521373"/>
          </a:xfrm>
          <a:prstGeom prst="rect">
            <a:avLst/>
          </a:prstGeom>
          <a:noFill/>
          <a:ln>
            <a:noFill/>
          </a:ln>
        </p:spPr>
      </p:pic>
      <p:pic>
        <p:nvPicPr>
          <p:cNvPr id="521" name="Shape 521" descr="Screen Clipping"/>
          <p:cNvPicPr preferRelativeResize="0"/>
          <p:nvPr/>
        </p:nvPicPr>
        <p:blipFill rotWithShape="1">
          <a:blip r:embed="rId5">
            <a:alphaModFix/>
          </a:blip>
          <a:srcRect/>
          <a:stretch/>
        </p:blipFill>
        <p:spPr>
          <a:xfrm>
            <a:off x="3240792" y="3246586"/>
            <a:ext cx="2715785" cy="1773467"/>
          </a:xfrm>
          <a:prstGeom prst="rect">
            <a:avLst/>
          </a:prstGeom>
          <a:noFill/>
          <a:ln>
            <a:noFill/>
          </a:ln>
        </p:spPr>
      </p:pic>
      <p:pic>
        <p:nvPicPr>
          <p:cNvPr id="522" name="Shape 522" descr="Screen Clipping"/>
          <p:cNvPicPr preferRelativeResize="0"/>
          <p:nvPr/>
        </p:nvPicPr>
        <p:blipFill rotWithShape="1">
          <a:blip r:embed="rId6">
            <a:alphaModFix/>
          </a:blip>
          <a:srcRect/>
          <a:stretch/>
        </p:blipFill>
        <p:spPr>
          <a:xfrm>
            <a:off x="4065567" y="1065031"/>
            <a:ext cx="2322476" cy="2010625"/>
          </a:xfrm>
          <a:prstGeom prst="rect">
            <a:avLst/>
          </a:prstGeom>
          <a:noFill/>
          <a:ln>
            <a:noFill/>
          </a:ln>
        </p:spPr>
      </p:pic>
      <p:sp>
        <p:nvSpPr>
          <p:cNvPr id="525" name="Shape 525"/>
          <p:cNvSpPr txBox="1"/>
          <p:nvPr/>
        </p:nvSpPr>
        <p:spPr>
          <a:xfrm>
            <a:off x="1517024" y="0"/>
            <a:ext cx="7473575"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Lesson: Geometric Crest Cuff</a:t>
            </a:r>
          </a:p>
        </p:txBody>
      </p:sp>
      <p:sp>
        <p:nvSpPr>
          <p:cNvPr id="526" name="Shape 526"/>
          <p:cNvSpPr txBox="1"/>
          <p:nvPr/>
        </p:nvSpPr>
        <p:spPr>
          <a:xfrm>
            <a:off x="215313" y="1179907"/>
            <a:ext cx="3672966" cy="1600438"/>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rgbClr val="666666"/>
              </a:buClr>
              <a:buSzPct val="100000"/>
              <a:buFont typeface="Calibri"/>
              <a:buAutoNum type="arabicPeriod" startAt="10"/>
            </a:pPr>
            <a:r>
              <a:rPr lang="en-US" sz="1400" b="0" i="0" u="none" strike="noStrike" cap="none">
                <a:solidFill>
                  <a:srgbClr val="666666"/>
                </a:solidFill>
                <a:latin typeface="Calibri"/>
                <a:ea typeface="Calibri"/>
                <a:cs typeface="Calibri"/>
                <a:sym typeface="Calibri"/>
              </a:rPr>
              <a:t>Use the original cylinder you created for the hole in the main bangle body to trim away the bottom of the tubes.</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a:t>
            </a:r>
          </a:p>
          <a:p>
            <a:pPr marL="342900" marR="0" lvl="0" indent="-342900" algn="l" rtl="0">
              <a:lnSpc>
                <a:spcPct val="100000"/>
              </a:lnSpc>
              <a:spcBef>
                <a:spcPts val="0"/>
              </a:spcBef>
              <a:spcAft>
                <a:spcPts val="0"/>
              </a:spcAft>
              <a:buClr>
                <a:srgbClr val="666666"/>
              </a:buClr>
              <a:buSzPct val="100000"/>
              <a:buFont typeface="Calibri"/>
              <a:buAutoNum type="arabicPeriod" startAt="11"/>
            </a:pPr>
            <a:r>
              <a:rPr lang="en-US" sz="1400" b="0" i="0" u="none" strike="noStrike" cap="none">
                <a:solidFill>
                  <a:srgbClr val="666666"/>
                </a:solidFill>
                <a:latin typeface="Calibri"/>
                <a:ea typeface="Calibri"/>
                <a:cs typeface="Calibri"/>
                <a:sym typeface="Calibri"/>
              </a:rPr>
              <a:t>Create a cylinder on top to cut away from the top of the two tubes, creating the curved shape of the bangle.</a:t>
            </a:r>
          </a:p>
        </p:txBody>
      </p:sp>
      <p:sp>
        <p:nvSpPr>
          <p:cNvPr id="527" name="Shape 527"/>
          <p:cNvSpPr/>
          <p:nvPr/>
        </p:nvSpPr>
        <p:spPr>
          <a:xfrm>
            <a:off x="133643" y="1582615"/>
            <a:ext cx="2806505" cy="3439551"/>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8" name="Shape 528"/>
          <p:cNvSpPr txBox="1"/>
          <p:nvPr/>
        </p:nvSpPr>
        <p:spPr>
          <a:xfrm>
            <a:off x="4065567" y="1065032"/>
            <a:ext cx="383438"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10</a:t>
            </a:r>
          </a:p>
        </p:txBody>
      </p:sp>
      <p:sp>
        <p:nvSpPr>
          <p:cNvPr id="529" name="Shape 529"/>
          <p:cNvSpPr txBox="1"/>
          <p:nvPr/>
        </p:nvSpPr>
        <p:spPr>
          <a:xfrm>
            <a:off x="3240792" y="3246586"/>
            <a:ext cx="383438"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11</a:t>
            </a:r>
          </a:p>
        </p:txBody>
      </p:sp>
      <p:pic>
        <p:nvPicPr>
          <p:cNvPr id="530" name="Shape 530" descr="Screen Clipping"/>
          <p:cNvPicPr preferRelativeResize="0"/>
          <p:nvPr/>
        </p:nvPicPr>
        <p:blipFill rotWithShape="1">
          <a:blip r:embed="rId7">
            <a:alphaModFix/>
          </a:blip>
          <a:srcRect/>
          <a:stretch/>
        </p:blipFill>
        <p:spPr>
          <a:xfrm>
            <a:off x="6569597" y="1065031"/>
            <a:ext cx="2255559" cy="2007129"/>
          </a:xfrm>
          <a:prstGeom prst="rect">
            <a:avLst/>
          </a:prstGeom>
          <a:noFill/>
          <a:ln>
            <a:noFill/>
          </a:ln>
        </p:spPr>
      </p:pic>
      <p:sp>
        <p:nvSpPr>
          <p:cNvPr id="2" name="Slide Number Placeholder 1">
            <a:extLst>
              <a:ext uri="{FF2B5EF4-FFF2-40B4-BE49-F238E27FC236}">
                <a16:creationId xmlns:a16="http://schemas.microsoft.com/office/drawing/2014/main" id="{2DD220A2-D3AD-44C3-A38B-12FA6805916C}"/>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38</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grpSp>
        <p:nvGrpSpPr>
          <p:cNvPr id="12" name="Group 11">
            <a:extLst>
              <a:ext uri="{FF2B5EF4-FFF2-40B4-BE49-F238E27FC236}">
                <a16:creationId xmlns:a16="http://schemas.microsoft.com/office/drawing/2014/main" id="{43904CE6-B436-40FA-9D4C-D434FA15B6FE}"/>
              </a:ext>
            </a:extLst>
          </p:cNvPr>
          <p:cNvGrpSpPr/>
          <p:nvPr/>
        </p:nvGrpSpPr>
        <p:grpSpPr>
          <a:xfrm>
            <a:off x="0" y="-45300"/>
            <a:ext cx="9144000" cy="946800"/>
            <a:chOff x="0" y="-45300"/>
            <a:chExt cx="9144000" cy="946800"/>
          </a:xfrm>
        </p:grpSpPr>
        <p:sp>
          <p:nvSpPr>
            <p:cNvPr id="13" name="Shape 74">
              <a:extLst>
                <a:ext uri="{FF2B5EF4-FFF2-40B4-BE49-F238E27FC236}">
                  <a16:creationId xmlns:a16="http://schemas.microsoft.com/office/drawing/2014/main" id="{BA90BF44-A8FC-4615-985A-E23532951544}"/>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93E7760F-5A86-4D2D-B58E-CF1B5A9B07D6}"/>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pic>
        <p:nvPicPr>
          <p:cNvPr id="535" name="Shape 535" descr="Screen Clipping"/>
          <p:cNvPicPr preferRelativeResize="0"/>
          <p:nvPr/>
        </p:nvPicPr>
        <p:blipFill rotWithShape="1">
          <a:blip r:embed="rId4">
            <a:alphaModFix/>
          </a:blip>
          <a:srcRect/>
          <a:stretch/>
        </p:blipFill>
        <p:spPr>
          <a:xfrm>
            <a:off x="6440314" y="1083183"/>
            <a:ext cx="2594902" cy="1511145"/>
          </a:xfrm>
          <a:prstGeom prst="rect">
            <a:avLst/>
          </a:prstGeom>
          <a:noFill/>
          <a:ln>
            <a:noFill/>
          </a:ln>
        </p:spPr>
      </p:pic>
      <p:pic>
        <p:nvPicPr>
          <p:cNvPr id="536" name="Shape 536" descr="Screen Clipping"/>
          <p:cNvPicPr preferRelativeResize="0"/>
          <p:nvPr/>
        </p:nvPicPr>
        <p:blipFill rotWithShape="1">
          <a:blip r:embed="rId5">
            <a:alphaModFix/>
          </a:blip>
          <a:srcRect/>
          <a:stretch/>
        </p:blipFill>
        <p:spPr>
          <a:xfrm>
            <a:off x="4023900" y="1083183"/>
            <a:ext cx="2336112" cy="1509128"/>
          </a:xfrm>
          <a:prstGeom prst="rect">
            <a:avLst/>
          </a:prstGeom>
          <a:noFill/>
          <a:ln>
            <a:noFill/>
          </a:ln>
        </p:spPr>
      </p:pic>
      <p:sp>
        <p:nvSpPr>
          <p:cNvPr id="539" name="Shape 539"/>
          <p:cNvSpPr txBox="1"/>
          <p:nvPr/>
        </p:nvSpPr>
        <p:spPr>
          <a:xfrm>
            <a:off x="1517023" y="0"/>
            <a:ext cx="7473575"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Lesson: Geometric Crest Cuff</a:t>
            </a:r>
          </a:p>
        </p:txBody>
      </p:sp>
      <p:sp>
        <p:nvSpPr>
          <p:cNvPr id="540" name="Shape 540"/>
          <p:cNvSpPr txBox="1"/>
          <p:nvPr/>
        </p:nvSpPr>
        <p:spPr>
          <a:xfrm>
            <a:off x="215313" y="1179907"/>
            <a:ext cx="3672966" cy="160043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12.    Add some additional roof shapes onto </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both sides of the bangle and group</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everything into one.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13.    Add a box hole into the center to trim </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         it away.</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1" name="Shape 541"/>
          <p:cNvSpPr/>
          <p:nvPr/>
        </p:nvSpPr>
        <p:spPr>
          <a:xfrm>
            <a:off x="133643" y="1582615"/>
            <a:ext cx="2806505" cy="3439551"/>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2" name="Shape 542"/>
          <p:cNvSpPr txBox="1"/>
          <p:nvPr/>
        </p:nvSpPr>
        <p:spPr>
          <a:xfrm>
            <a:off x="3995227" y="1057998"/>
            <a:ext cx="383438"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12</a:t>
            </a:r>
          </a:p>
        </p:txBody>
      </p:sp>
      <p:sp>
        <p:nvSpPr>
          <p:cNvPr id="543" name="Shape 543"/>
          <p:cNvSpPr txBox="1"/>
          <p:nvPr/>
        </p:nvSpPr>
        <p:spPr>
          <a:xfrm>
            <a:off x="6476713" y="1065031"/>
            <a:ext cx="383438"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13</a:t>
            </a:r>
          </a:p>
        </p:txBody>
      </p:sp>
      <p:pic>
        <p:nvPicPr>
          <p:cNvPr id="544" name="Shape 544" descr="Screen Clipping"/>
          <p:cNvPicPr preferRelativeResize="0"/>
          <p:nvPr/>
        </p:nvPicPr>
        <p:blipFill rotWithShape="1">
          <a:blip r:embed="rId6">
            <a:alphaModFix/>
          </a:blip>
          <a:srcRect/>
          <a:stretch/>
        </p:blipFill>
        <p:spPr>
          <a:xfrm>
            <a:off x="4815494" y="2756559"/>
            <a:ext cx="2920935" cy="2261755"/>
          </a:xfrm>
          <a:prstGeom prst="rect">
            <a:avLst/>
          </a:prstGeom>
          <a:noFill/>
          <a:ln>
            <a:noFill/>
          </a:ln>
        </p:spPr>
      </p:pic>
      <p:sp>
        <p:nvSpPr>
          <p:cNvPr id="2" name="Slide Number Placeholder 1">
            <a:extLst>
              <a:ext uri="{FF2B5EF4-FFF2-40B4-BE49-F238E27FC236}">
                <a16:creationId xmlns:a16="http://schemas.microsoft.com/office/drawing/2014/main" id="{38B2C4C0-4D15-4EC9-A9D5-6661EE514745}"/>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39</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12" name="Group 11">
            <a:extLst>
              <a:ext uri="{FF2B5EF4-FFF2-40B4-BE49-F238E27FC236}">
                <a16:creationId xmlns:a16="http://schemas.microsoft.com/office/drawing/2014/main" id="{50AA87B4-2618-4ED2-8F91-D9694CCCD99C}"/>
              </a:ext>
            </a:extLst>
          </p:cNvPr>
          <p:cNvGrpSpPr/>
          <p:nvPr/>
        </p:nvGrpSpPr>
        <p:grpSpPr>
          <a:xfrm>
            <a:off x="0" y="-45300"/>
            <a:ext cx="9144000" cy="946800"/>
            <a:chOff x="0" y="-45300"/>
            <a:chExt cx="9144000" cy="946800"/>
          </a:xfrm>
        </p:grpSpPr>
        <p:sp>
          <p:nvSpPr>
            <p:cNvPr id="13" name="Shape 74">
              <a:extLst>
                <a:ext uri="{FF2B5EF4-FFF2-40B4-BE49-F238E27FC236}">
                  <a16:creationId xmlns:a16="http://schemas.microsoft.com/office/drawing/2014/main" id="{A4C52654-A2EA-4F0E-9116-5F70A9EFCC7A}"/>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23996536-A346-46E4-B1EE-27698A27791E}"/>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93" name="Shape 93"/>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600" b="1" i="0" u="none" strike="noStrike" cap="none" dirty="0">
                <a:solidFill>
                  <a:srgbClr val="FFFFFF"/>
                </a:solidFill>
                <a:latin typeface="Calibri"/>
                <a:ea typeface="Calibri"/>
                <a:cs typeface="Calibri"/>
                <a:sym typeface="Calibri"/>
              </a:rPr>
              <a:t>Fashion &amp; Related Industries</a:t>
            </a:r>
          </a:p>
        </p:txBody>
      </p:sp>
      <p:sp>
        <p:nvSpPr>
          <p:cNvPr id="94" name="Shape 94"/>
          <p:cNvSpPr txBox="1"/>
          <p:nvPr/>
        </p:nvSpPr>
        <p:spPr>
          <a:xfrm>
            <a:off x="335935" y="989248"/>
            <a:ext cx="8381098"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300" b="1" i="0" u="none" strike="noStrike" cap="none">
                <a:solidFill>
                  <a:srgbClr val="666666"/>
                </a:solidFill>
                <a:latin typeface="Calibri"/>
                <a:ea typeface="Calibri"/>
                <a:cs typeface="Calibri"/>
                <a:sym typeface="Calibri"/>
              </a:rPr>
              <a:t>3D technology is used for prototyping of new designs, customer engagement and in the manufacturing of custom fit items.</a:t>
            </a:r>
          </a:p>
        </p:txBody>
      </p:sp>
      <p:sp>
        <p:nvSpPr>
          <p:cNvPr id="95" name="Shape 95"/>
          <p:cNvSpPr txBox="1"/>
          <p:nvPr/>
        </p:nvSpPr>
        <p:spPr>
          <a:xfrm>
            <a:off x="6345968" y="3988537"/>
            <a:ext cx="2371065" cy="491309"/>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2300" b="1" i="0" u="none" strike="noStrike" cap="none">
                <a:solidFill>
                  <a:srgbClr val="666666"/>
                </a:solidFill>
                <a:latin typeface="Calibri"/>
                <a:ea typeface="Calibri"/>
                <a:cs typeface="Calibri"/>
                <a:sym typeface="Calibri"/>
              </a:rPr>
              <a:t>Jewelry</a:t>
            </a:r>
          </a:p>
          <a:p>
            <a:pPr marL="0" marR="0" lvl="0" indent="0" algn="ctr" rtl="0">
              <a:lnSpc>
                <a:spcPct val="100000"/>
              </a:lnSpc>
              <a:spcBef>
                <a:spcPts val="0"/>
              </a:spcBef>
              <a:spcAft>
                <a:spcPts val="0"/>
              </a:spcAft>
              <a:buClr>
                <a:srgbClr val="666666"/>
              </a:buClr>
              <a:buSzPct val="25000"/>
              <a:buFont typeface="Calibri"/>
              <a:buNone/>
            </a:pPr>
            <a:r>
              <a:rPr lang="en-US" sz="1800" b="1" i="0" u="none" strike="noStrike" cap="none">
                <a:solidFill>
                  <a:srgbClr val="666666"/>
                </a:solidFill>
                <a:latin typeface="Calibri"/>
                <a:ea typeface="Calibri"/>
                <a:cs typeface="Calibri"/>
                <a:sym typeface="Calibri"/>
              </a:rPr>
              <a:t>Used in Lost-Wax Casting</a:t>
            </a:r>
          </a:p>
        </p:txBody>
      </p:sp>
      <p:sp>
        <p:nvSpPr>
          <p:cNvPr id="96" name="Shape 96"/>
          <p:cNvSpPr txBox="1"/>
          <p:nvPr/>
        </p:nvSpPr>
        <p:spPr>
          <a:xfrm>
            <a:off x="820493" y="3964495"/>
            <a:ext cx="2371065" cy="491309"/>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2300" b="1" i="0" u="none" strike="noStrike" cap="none">
                <a:solidFill>
                  <a:srgbClr val="666666"/>
                </a:solidFill>
                <a:latin typeface="Calibri"/>
                <a:ea typeface="Calibri"/>
                <a:cs typeface="Calibri"/>
                <a:sym typeface="Calibri"/>
              </a:rPr>
              <a:t>Fashion</a:t>
            </a:r>
          </a:p>
          <a:p>
            <a:pPr marL="0" marR="0" lvl="0" indent="0" algn="ctr" rtl="0">
              <a:lnSpc>
                <a:spcPct val="100000"/>
              </a:lnSpc>
              <a:spcBef>
                <a:spcPts val="0"/>
              </a:spcBef>
              <a:spcAft>
                <a:spcPts val="0"/>
              </a:spcAft>
              <a:buClr>
                <a:srgbClr val="666666"/>
              </a:buClr>
              <a:buSzPct val="25000"/>
              <a:buFont typeface="Calibri"/>
              <a:buNone/>
            </a:pPr>
            <a:r>
              <a:rPr lang="en-US" sz="1800" b="1" i="0" u="none" strike="noStrike" cap="none">
                <a:solidFill>
                  <a:srgbClr val="666666"/>
                </a:solidFill>
                <a:latin typeface="Calibri"/>
                <a:ea typeface="Calibri"/>
                <a:cs typeface="Calibri"/>
                <a:sym typeface="Calibri"/>
              </a:rPr>
              <a:t>COACH, Prototyping &amp; Customer Engagement</a:t>
            </a:r>
          </a:p>
        </p:txBody>
      </p:sp>
      <p:sp>
        <p:nvSpPr>
          <p:cNvPr id="97" name="Shape 97"/>
          <p:cNvSpPr txBox="1"/>
          <p:nvPr/>
        </p:nvSpPr>
        <p:spPr>
          <a:xfrm>
            <a:off x="3711872" y="4021759"/>
            <a:ext cx="2371065" cy="491309"/>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Calibri"/>
              <a:buNone/>
            </a:pPr>
            <a:r>
              <a:rPr lang="en-US" sz="2300" b="1" i="0" u="none" strike="noStrike" cap="none">
                <a:solidFill>
                  <a:srgbClr val="666666"/>
                </a:solidFill>
                <a:latin typeface="Calibri"/>
                <a:ea typeface="Calibri"/>
                <a:cs typeface="Calibri"/>
                <a:sym typeface="Calibri"/>
              </a:rPr>
              <a:t>Athletics</a:t>
            </a:r>
          </a:p>
          <a:p>
            <a:pPr marL="0" marR="0" lvl="0" indent="0" algn="ctr" rtl="0">
              <a:lnSpc>
                <a:spcPct val="100000"/>
              </a:lnSpc>
              <a:spcBef>
                <a:spcPts val="0"/>
              </a:spcBef>
              <a:spcAft>
                <a:spcPts val="0"/>
              </a:spcAft>
              <a:buClr>
                <a:srgbClr val="666666"/>
              </a:buClr>
              <a:buSzPct val="25000"/>
              <a:buFont typeface="Calibri"/>
              <a:buNone/>
            </a:pPr>
            <a:r>
              <a:rPr lang="en-US" sz="1800" b="1" i="0" u="none" strike="noStrike" cap="none">
                <a:solidFill>
                  <a:srgbClr val="666666"/>
                </a:solidFill>
                <a:latin typeface="Calibri"/>
                <a:ea typeface="Calibri"/>
                <a:cs typeface="Calibri"/>
                <a:sym typeface="Calibri"/>
              </a:rPr>
              <a:t>NEW BALANCE, 3D Printed Sole</a:t>
            </a:r>
          </a:p>
        </p:txBody>
      </p:sp>
      <p:pic>
        <p:nvPicPr>
          <p:cNvPr id="98" name="Shape 98"/>
          <p:cNvPicPr preferRelativeResize="0"/>
          <p:nvPr/>
        </p:nvPicPr>
        <p:blipFill rotWithShape="1">
          <a:blip r:embed="rId4">
            <a:alphaModFix/>
          </a:blip>
          <a:srcRect/>
          <a:stretch/>
        </p:blipFill>
        <p:spPr>
          <a:xfrm>
            <a:off x="3962709" y="2034169"/>
            <a:ext cx="2041724" cy="2041724"/>
          </a:xfrm>
          <a:prstGeom prst="rect">
            <a:avLst/>
          </a:prstGeom>
          <a:noFill/>
          <a:ln>
            <a:noFill/>
          </a:ln>
        </p:spPr>
      </p:pic>
      <p:pic>
        <p:nvPicPr>
          <p:cNvPr id="99" name="Shape 99"/>
          <p:cNvPicPr preferRelativeResize="0"/>
          <p:nvPr/>
        </p:nvPicPr>
        <p:blipFill rotWithShape="1">
          <a:blip r:embed="rId5">
            <a:alphaModFix/>
          </a:blip>
          <a:srcRect/>
          <a:stretch/>
        </p:blipFill>
        <p:spPr>
          <a:xfrm>
            <a:off x="6262758" y="2034169"/>
            <a:ext cx="2566905" cy="1930326"/>
          </a:xfrm>
          <a:prstGeom prst="rect">
            <a:avLst/>
          </a:prstGeom>
          <a:noFill/>
          <a:ln>
            <a:noFill/>
          </a:ln>
        </p:spPr>
      </p:pic>
      <p:pic>
        <p:nvPicPr>
          <p:cNvPr id="100" name="Shape 100" descr="Screen Clipping"/>
          <p:cNvPicPr preferRelativeResize="0"/>
          <p:nvPr/>
        </p:nvPicPr>
        <p:blipFill rotWithShape="1">
          <a:blip r:embed="rId6">
            <a:alphaModFix/>
          </a:blip>
          <a:srcRect/>
          <a:stretch/>
        </p:blipFill>
        <p:spPr>
          <a:xfrm>
            <a:off x="335934" y="2067790"/>
            <a:ext cx="3173106" cy="1905428"/>
          </a:xfrm>
          <a:prstGeom prst="rect">
            <a:avLst/>
          </a:prstGeom>
          <a:noFill/>
          <a:ln>
            <a:noFill/>
          </a:ln>
        </p:spPr>
      </p:pic>
      <p:sp>
        <p:nvSpPr>
          <p:cNvPr id="2" name="Slide Number Placeholder 1">
            <a:extLst>
              <a:ext uri="{FF2B5EF4-FFF2-40B4-BE49-F238E27FC236}">
                <a16:creationId xmlns:a16="http://schemas.microsoft.com/office/drawing/2014/main" id="{8D438273-2AB0-4813-B132-71264E9ADC5B}"/>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4</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grpSp>
        <p:nvGrpSpPr>
          <p:cNvPr id="12" name="Group 11">
            <a:extLst>
              <a:ext uri="{FF2B5EF4-FFF2-40B4-BE49-F238E27FC236}">
                <a16:creationId xmlns:a16="http://schemas.microsoft.com/office/drawing/2014/main" id="{43904CE6-B436-40FA-9D4C-D434FA15B6FE}"/>
              </a:ext>
            </a:extLst>
          </p:cNvPr>
          <p:cNvGrpSpPr/>
          <p:nvPr/>
        </p:nvGrpSpPr>
        <p:grpSpPr>
          <a:xfrm>
            <a:off x="0" y="-45300"/>
            <a:ext cx="9144000" cy="946800"/>
            <a:chOff x="0" y="-45300"/>
            <a:chExt cx="9144000" cy="946800"/>
          </a:xfrm>
        </p:grpSpPr>
        <p:sp>
          <p:nvSpPr>
            <p:cNvPr id="13" name="Shape 74">
              <a:extLst>
                <a:ext uri="{FF2B5EF4-FFF2-40B4-BE49-F238E27FC236}">
                  <a16:creationId xmlns:a16="http://schemas.microsoft.com/office/drawing/2014/main" id="{BA90BF44-A8FC-4615-985A-E23532951544}"/>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93E7760F-5A86-4D2D-B58E-CF1B5A9B07D6}"/>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539" name="Shape 539"/>
          <p:cNvSpPr txBox="1"/>
          <p:nvPr/>
        </p:nvSpPr>
        <p:spPr>
          <a:xfrm>
            <a:off x="1517023" y="0"/>
            <a:ext cx="7473575"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500" b="1" i="0" u="none" strike="noStrike" cap="none" dirty="0">
                <a:solidFill>
                  <a:srgbClr val="FFFFFF"/>
                </a:solidFill>
                <a:latin typeface="Calibri"/>
                <a:ea typeface="Calibri"/>
                <a:cs typeface="Calibri"/>
                <a:sym typeface="Calibri"/>
              </a:rPr>
              <a:t>Quick Guide: Cherry Blossoms</a:t>
            </a:r>
          </a:p>
        </p:txBody>
      </p:sp>
      <p:sp>
        <p:nvSpPr>
          <p:cNvPr id="541" name="Shape 541"/>
          <p:cNvSpPr/>
          <p:nvPr/>
        </p:nvSpPr>
        <p:spPr>
          <a:xfrm>
            <a:off x="133643" y="1582615"/>
            <a:ext cx="2806505" cy="3439551"/>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5" name="Shape 553">
            <a:extLst>
              <a:ext uri="{FF2B5EF4-FFF2-40B4-BE49-F238E27FC236}">
                <a16:creationId xmlns:a16="http://schemas.microsoft.com/office/drawing/2014/main" id="{FFD3FDBD-E897-489F-A4A0-983E4ABB2516}"/>
              </a:ext>
            </a:extLst>
          </p:cNvPr>
          <p:cNvGrpSpPr/>
          <p:nvPr/>
        </p:nvGrpSpPr>
        <p:grpSpPr>
          <a:xfrm>
            <a:off x="3460657" y="961720"/>
            <a:ext cx="5521565" cy="4243326"/>
            <a:chOff x="3460657" y="961720"/>
            <a:chExt cx="5521565" cy="4243326"/>
          </a:xfrm>
        </p:grpSpPr>
        <p:pic>
          <p:nvPicPr>
            <p:cNvPr id="16" name="Shape 554" descr="Screen Clipping">
              <a:extLst>
                <a:ext uri="{FF2B5EF4-FFF2-40B4-BE49-F238E27FC236}">
                  <a16:creationId xmlns:a16="http://schemas.microsoft.com/office/drawing/2014/main" id="{EFD9FA02-4D68-4626-A16E-B643DD23190F}"/>
                </a:ext>
              </a:extLst>
            </p:cNvPr>
            <p:cNvPicPr preferRelativeResize="0"/>
            <p:nvPr/>
          </p:nvPicPr>
          <p:blipFill rotWithShape="1">
            <a:blip r:embed="rId4">
              <a:alphaModFix/>
            </a:blip>
            <a:srcRect/>
            <a:stretch/>
          </p:blipFill>
          <p:spPr>
            <a:xfrm>
              <a:off x="3460657" y="961720"/>
              <a:ext cx="5417801" cy="4159074"/>
            </a:xfrm>
            <a:prstGeom prst="rect">
              <a:avLst/>
            </a:prstGeom>
            <a:noFill/>
            <a:ln>
              <a:noFill/>
            </a:ln>
          </p:spPr>
        </p:pic>
        <p:sp>
          <p:nvSpPr>
            <p:cNvPr id="17" name="Shape 555">
              <a:extLst>
                <a:ext uri="{FF2B5EF4-FFF2-40B4-BE49-F238E27FC236}">
                  <a16:creationId xmlns:a16="http://schemas.microsoft.com/office/drawing/2014/main" id="{729210A4-B722-4322-9FB9-D1F5BA5383FA}"/>
                </a:ext>
              </a:extLst>
            </p:cNvPr>
            <p:cNvSpPr/>
            <p:nvPr/>
          </p:nvSpPr>
          <p:spPr>
            <a:xfrm>
              <a:off x="7906043" y="4860388"/>
              <a:ext cx="1076179" cy="344658"/>
            </a:xfrm>
            <a:prstGeom prst="rect">
              <a:avLst/>
            </a:prstGeom>
            <a:solidFill>
              <a:srgbClr val="FFFFFF"/>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pic>
        <p:nvPicPr>
          <p:cNvPr id="18" name="Shape 556" descr="Screen Clipping">
            <a:extLst>
              <a:ext uri="{FF2B5EF4-FFF2-40B4-BE49-F238E27FC236}">
                <a16:creationId xmlns:a16="http://schemas.microsoft.com/office/drawing/2014/main" id="{5B42F72D-0A43-4168-B815-DBEDFF10D1BE}"/>
              </a:ext>
            </a:extLst>
          </p:cNvPr>
          <p:cNvPicPr preferRelativeResize="0"/>
          <p:nvPr/>
        </p:nvPicPr>
        <p:blipFill rotWithShape="1">
          <a:blip r:embed="rId5">
            <a:alphaModFix/>
          </a:blip>
          <a:srcRect/>
          <a:stretch/>
        </p:blipFill>
        <p:spPr>
          <a:xfrm>
            <a:off x="299394" y="1529313"/>
            <a:ext cx="2996935" cy="2842527"/>
          </a:xfrm>
          <a:prstGeom prst="rect">
            <a:avLst/>
          </a:prstGeom>
          <a:noFill/>
          <a:ln>
            <a:noFill/>
          </a:ln>
        </p:spPr>
      </p:pic>
      <p:sp>
        <p:nvSpPr>
          <p:cNvPr id="2" name="Slide Number Placeholder 1">
            <a:extLst>
              <a:ext uri="{FF2B5EF4-FFF2-40B4-BE49-F238E27FC236}">
                <a16:creationId xmlns:a16="http://schemas.microsoft.com/office/drawing/2014/main" id="{9B09E0C8-54D4-4556-B35A-744EEBA36050}"/>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40</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215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 name="Group 9">
            <a:extLst>
              <a:ext uri="{FF2B5EF4-FFF2-40B4-BE49-F238E27FC236}">
                <a16:creationId xmlns:a16="http://schemas.microsoft.com/office/drawing/2014/main" id="{0C50197D-2A70-4E53-83A4-F7E4E2E856AE}"/>
              </a:ext>
            </a:extLst>
          </p:cNvPr>
          <p:cNvGrpSpPr/>
          <p:nvPr/>
        </p:nvGrpSpPr>
        <p:grpSpPr>
          <a:xfrm>
            <a:off x="0" y="-45300"/>
            <a:ext cx="9144000" cy="946800"/>
            <a:chOff x="0" y="-45300"/>
            <a:chExt cx="9144000" cy="946800"/>
          </a:xfrm>
        </p:grpSpPr>
        <p:sp>
          <p:nvSpPr>
            <p:cNvPr id="11" name="Shape 74">
              <a:extLst>
                <a:ext uri="{FF2B5EF4-FFF2-40B4-BE49-F238E27FC236}">
                  <a16:creationId xmlns:a16="http://schemas.microsoft.com/office/drawing/2014/main" id="{197D7689-55D6-40DB-8058-E3009C760BB9}"/>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2" name="Picture 11">
              <a:extLst>
                <a:ext uri="{FF2B5EF4-FFF2-40B4-BE49-F238E27FC236}">
                  <a16:creationId xmlns:a16="http://schemas.microsoft.com/office/drawing/2014/main" id="{914B70D7-9ABF-4615-95B6-D72EF0D7CDB6}"/>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107" name="Shape 107"/>
          <p:cNvSpPr txBox="1"/>
          <p:nvPr/>
        </p:nvSpPr>
        <p:spPr>
          <a:xfrm>
            <a:off x="1290600"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3600" b="1" i="0" u="none" strike="noStrike" cap="none">
                <a:solidFill>
                  <a:srgbClr val="FFFFFF"/>
                </a:solidFill>
                <a:latin typeface="Calibri"/>
                <a:ea typeface="Calibri"/>
                <a:cs typeface="Calibri"/>
                <a:sym typeface="Calibri"/>
              </a:rPr>
              <a:t>Lost Wax Casting</a:t>
            </a:r>
          </a:p>
        </p:txBody>
      </p:sp>
      <p:sp>
        <p:nvSpPr>
          <p:cNvPr id="108" name="Shape 108"/>
          <p:cNvSpPr txBox="1"/>
          <p:nvPr/>
        </p:nvSpPr>
        <p:spPr>
          <a:xfrm>
            <a:off x="593552" y="974500"/>
            <a:ext cx="7606553"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300" b="1" i="0" u="none" strike="noStrike" cap="none">
                <a:solidFill>
                  <a:srgbClr val="666666"/>
                </a:solidFill>
                <a:latin typeface="Calibri"/>
                <a:ea typeface="Calibri"/>
                <a:cs typeface="Calibri"/>
                <a:sym typeface="Calibri"/>
              </a:rPr>
              <a:t>3D printing castable wax models replace the traditional method of hand carving models.</a:t>
            </a:r>
          </a:p>
        </p:txBody>
      </p:sp>
      <p:pic>
        <p:nvPicPr>
          <p:cNvPr id="109" name="Shape 109" descr="Screen Clipping"/>
          <p:cNvPicPr preferRelativeResize="0"/>
          <p:nvPr/>
        </p:nvPicPr>
        <p:blipFill rotWithShape="1">
          <a:blip r:embed="rId4">
            <a:alphaModFix/>
          </a:blip>
          <a:srcRect/>
          <a:stretch/>
        </p:blipFill>
        <p:spPr>
          <a:xfrm>
            <a:off x="604533" y="1917295"/>
            <a:ext cx="3456347" cy="2450706"/>
          </a:xfrm>
          <a:prstGeom prst="rect">
            <a:avLst/>
          </a:prstGeom>
          <a:noFill/>
          <a:ln>
            <a:noFill/>
          </a:ln>
        </p:spPr>
      </p:pic>
      <p:pic>
        <p:nvPicPr>
          <p:cNvPr id="110" name="Shape 110" descr="Screen Clipping"/>
          <p:cNvPicPr preferRelativeResize="0"/>
          <p:nvPr/>
        </p:nvPicPr>
        <p:blipFill rotWithShape="1">
          <a:blip r:embed="rId5">
            <a:alphaModFix/>
          </a:blip>
          <a:srcRect/>
          <a:stretch/>
        </p:blipFill>
        <p:spPr>
          <a:xfrm>
            <a:off x="5028954" y="1852495"/>
            <a:ext cx="3743779" cy="2132149"/>
          </a:xfrm>
          <a:prstGeom prst="rect">
            <a:avLst/>
          </a:prstGeom>
          <a:noFill/>
          <a:ln>
            <a:noFill/>
          </a:ln>
        </p:spPr>
      </p:pic>
      <p:sp>
        <p:nvSpPr>
          <p:cNvPr id="111" name="Shape 111"/>
          <p:cNvSpPr txBox="1"/>
          <p:nvPr/>
        </p:nvSpPr>
        <p:spPr>
          <a:xfrm>
            <a:off x="299733" y="4457957"/>
            <a:ext cx="4394152" cy="52322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Original method required wax to be carved by hand</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and then melted away to create a mold for metal casting.</a:t>
            </a:r>
          </a:p>
        </p:txBody>
      </p:sp>
      <p:sp>
        <p:nvSpPr>
          <p:cNvPr id="112" name="Shape 112"/>
          <p:cNvSpPr txBox="1"/>
          <p:nvPr/>
        </p:nvSpPr>
        <p:spPr>
          <a:xfrm>
            <a:off x="4944138" y="4236733"/>
            <a:ext cx="4022255" cy="52322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3D printing allows us to create wax models quickly. </a:t>
            </a:r>
          </a:p>
          <a:p>
            <a:pPr marL="0" marR="0" lvl="0" indent="0" algn="l" rtl="0">
              <a:lnSpc>
                <a:spcPct val="100000"/>
              </a:lnSpc>
              <a:spcBef>
                <a:spcPts val="0"/>
              </a:spcBef>
              <a:spcAft>
                <a:spcPts val="0"/>
              </a:spcAft>
              <a:buClr>
                <a:srgbClr val="666666"/>
              </a:buClr>
              <a:buSzPct val="25000"/>
              <a:buFont typeface="Calibri"/>
              <a:buNone/>
            </a:pPr>
            <a:r>
              <a:rPr lang="en-US" sz="1400" b="0" i="0" u="none" strike="noStrike" cap="none">
                <a:solidFill>
                  <a:srgbClr val="666666"/>
                </a:solidFill>
                <a:latin typeface="Calibri"/>
                <a:ea typeface="Calibri"/>
                <a:cs typeface="Calibri"/>
                <a:sym typeface="Calibri"/>
              </a:rPr>
              <a:t>The wax model undergoes the same casting process.</a:t>
            </a:r>
          </a:p>
        </p:txBody>
      </p:sp>
      <p:sp>
        <p:nvSpPr>
          <p:cNvPr id="2" name="Slide Number Placeholder 1">
            <a:extLst>
              <a:ext uri="{FF2B5EF4-FFF2-40B4-BE49-F238E27FC236}">
                <a16:creationId xmlns:a16="http://schemas.microsoft.com/office/drawing/2014/main" id="{1DAEB968-7335-425E-BCEF-4AD89AEC9FA2}"/>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5</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8" name="Group 7">
            <a:extLst>
              <a:ext uri="{FF2B5EF4-FFF2-40B4-BE49-F238E27FC236}">
                <a16:creationId xmlns:a16="http://schemas.microsoft.com/office/drawing/2014/main" id="{DF9948D0-1A7B-4ED9-9EA4-974C2A01853B}"/>
              </a:ext>
            </a:extLst>
          </p:cNvPr>
          <p:cNvGrpSpPr/>
          <p:nvPr/>
        </p:nvGrpSpPr>
        <p:grpSpPr>
          <a:xfrm>
            <a:off x="0" y="-45300"/>
            <a:ext cx="9144000" cy="946800"/>
            <a:chOff x="0" y="-45300"/>
            <a:chExt cx="9144000" cy="946800"/>
          </a:xfrm>
        </p:grpSpPr>
        <p:sp>
          <p:nvSpPr>
            <p:cNvPr id="9" name="Shape 74">
              <a:extLst>
                <a:ext uri="{FF2B5EF4-FFF2-40B4-BE49-F238E27FC236}">
                  <a16:creationId xmlns:a16="http://schemas.microsoft.com/office/drawing/2014/main" id="{A2D23312-B818-41A2-AE18-3AD26E1C9453}"/>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BC2DEAA6-3B7A-4AD1-87BA-9F23EED9D0BA}"/>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119" name="Shape 119"/>
          <p:cNvSpPr txBox="1"/>
          <p:nvPr/>
        </p:nvSpPr>
        <p:spPr>
          <a:xfrm>
            <a:off x="1804412"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dirty="0">
                <a:solidFill>
                  <a:srgbClr val="FFFFFF"/>
                </a:solidFill>
                <a:latin typeface="Calibri"/>
                <a:ea typeface="Calibri"/>
                <a:cs typeface="Calibri"/>
                <a:sym typeface="Calibri"/>
              </a:rPr>
              <a:t>Common Types of 3D Printers</a:t>
            </a:r>
          </a:p>
        </p:txBody>
      </p:sp>
      <p:sp>
        <p:nvSpPr>
          <p:cNvPr id="120" name="Shape 120"/>
          <p:cNvSpPr txBox="1"/>
          <p:nvPr/>
        </p:nvSpPr>
        <p:spPr>
          <a:xfrm>
            <a:off x="3009566" y="1078844"/>
            <a:ext cx="5783914"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FDM – Fused Deposition Modeling</a:t>
            </a:r>
          </a:p>
          <a:p>
            <a:pPr marL="0" marR="0" lvl="0" indent="0" algn="l" rtl="0">
              <a:lnSpc>
                <a:spcPct val="100000"/>
              </a:lnSpc>
              <a:spcBef>
                <a:spcPts val="0"/>
              </a:spcBef>
              <a:spcAft>
                <a:spcPts val="0"/>
              </a:spcAft>
              <a:buClr>
                <a:srgbClr val="000000"/>
              </a:buClr>
              <a:buFont typeface="Arial"/>
              <a:buNone/>
            </a:pPr>
            <a:endParaRPr sz="2800" b="1"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pic>
        <p:nvPicPr>
          <p:cNvPr id="121" name="Shape 121"/>
          <p:cNvPicPr preferRelativeResize="0"/>
          <p:nvPr/>
        </p:nvPicPr>
        <p:blipFill rotWithShape="1">
          <a:blip r:embed="rId4">
            <a:alphaModFix/>
          </a:blip>
          <a:srcRect/>
          <a:stretch/>
        </p:blipFill>
        <p:spPr>
          <a:xfrm>
            <a:off x="334762" y="1246484"/>
            <a:ext cx="2606495" cy="3687656"/>
          </a:xfrm>
          <a:prstGeom prst="rect">
            <a:avLst/>
          </a:prstGeom>
          <a:noFill/>
          <a:ln>
            <a:noFill/>
          </a:ln>
        </p:spPr>
      </p:pic>
      <p:sp>
        <p:nvSpPr>
          <p:cNvPr id="122" name="Shape 122"/>
          <p:cNvSpPr txBox="1"/>
          <p:nvPr/>
        </p:nvSpPr>
        <p:spPr>
          <a:xfrm>
            <a:off x="2941256" y="1850367"/>
            <a:ext cx="5664427" cy="2497799"/>
          </a:xfrm>
          <a:prstGeom prst="rect">
            <a:avLst/>
          </a:prstGeom>
          <a:noFill/>
          <a:ln>
            <a:noFill/>
          </a:ln>
        </p:spPr>
        <p:txBody>
          <a:bodyPr wrap="square" lIns="91425" tIns="91425" rIns="91425" bIns="91425" anchor="t" anchorCtr="0">
            <a:noAutofit/>
          </a:bodyPr>
          <a:lstStyle/>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Lays down material, layer by layer from a single filament</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Original “desktop 3D printer” method. </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Fast printing, low resolution &amp; detail, inexpensive.</a:t>
            </a:r>
          </a:p>
        </p:txBody>
      </p:sp>
      <p:sp>
        <p:nvSpPr>
          <p:cNvPr id="2" name="Slide Number Placeholder 1">
            <a:extLst>
              <a:ext uri="{FF2B5EF4-FFF2-40B4-BE49-F238E27FC236}">
                <a16:creationId xmlns:a16="http://schemas.microsoft.com/office/drawing/2014/main" id="{A18D6877-7D7B-45CF-B9D6-6020C3995E94}"/>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6</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8" name="Group 7">
            <a:extLst>
              <a:ext uri="{FF2B5EF4-FFF2-40B4-BE49-F238E27FC236}">
                <a16:creationId xmlns:a16="http://schemas.microsoft.com/office/drawing/2014/main" id="{604D6680-4673-4C1B-8560-5CF3EA83A2A3}"/>
              </a:ext>
            </a:extLst>
          </p:cNvPr>
          <p:cNvGrpSpPr/>
          <p:nvPr/>
        </p:nvGrpSpPr>
        <p:grpSpPr>
          <a:xfrm>
            <a:off x="0" y="-45300"/>
            <a:ext cx="9144000" cy="946800"/>
            <a:chOff x="0" y="-45300"/>
            <a:chExt cx="9144000" cy="946800"/>
          </a:xfrm>
        </p:grpSpPr>
        <p:sp>
          <p:nvSpPr>
            <p:cNvPr id="9" name="Shape 74">
              <a:extLst>
                <a:ext uri="{FF2B5EF4-FFF2-40B4-BE49-F238E27FC236}">
                  <a16:creationId xmlns:a16="http://schemas.microsoft.com/office/drawing/2014/main" id="{FB2726A2-9660-479A-9BF6-3C49D7A967D9}"/>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350279C1-A180-43DC-A099-DA1656C5AD11}"/>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129" name="Shape 129"/>
          <p:cNvSpPr txBox="1"/>
          <p:nvPr/>
        </p:nvSpPr>
        <p:spPr>
          <a:xfrm>
            <a:off x="1821825" y="0"/>
            <a:ext cx="6562799"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dirty="0">
                <a:solidFill>
                  <a:srgbClr val="FFFFFF"/>
                </a:solidFill>
                <a:latin typeface="Calibri"/>
                <a:ea typeface="Calibri"/>
                <a:cs typeface="Calibri"/>
                <a:sym typeface="Calibri"/>
              </a:rPr>
              <a:t>Common Types of 3D Printers</a:t>
            </a:r>
          </a:p>
        </p:txBody>
      </p:sp>
      <p:sp>
        <p:nvSpPr>
          <p:cNvPr id="130" name="Shape 130"/>
          <p:cNvSpPr txBox="1"/>
          <p:nvPr/>
        </p:nvSpPr>
        <p:spPr>
          <a:xfrm>
            <a:off x="3008667" y="1078844"/>
            <a:ext cx="5995220"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SLA - Stereolithography</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sp>
        <p:nvSpPr>
          <p:cNvPr id="131" name="Shape 131"/>
          <p:cNvSpPr txBox="1"/>
          <p:nvPr/>
        </p:nvSpPr>
        <p:spPr>
          <a:xfrm>
            <a:off x="2941256" y="1850367"/>
            <a:ext cx="5885654" cy="2497799"/>
          </a:xfrm>
          <a:prstGeom prst="rect">
            <a:avLst/>
          </a:prstGeom>
          <a:noFill/>
          <a:ln>
            <a:noFill/>
          </a:ln>
        </p:spPr>
        <p:txBody>
          <a:bodyPr wrap="square" lIns="91425" tIns="91425" rIns="91425" bIns="91425" anchor="t" anchorCtr="0">
            <a:noAutofit/>
          </a:bodyPr>
          <a:lstStyle/>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dirty="0">
                <a:solidFill>
                  <a:srgbClr val="666666"/>
                </a:solidFill>
                <a:latin typeface="Calibri"/>
                <a:ea typeface="Calibri"/>
                <a:cs typeface="Calibri"/>
                <a:sym typeface="Calibri"/>
              </a:rPr>
              <a:t>Uses UV light to harden liquid plastics, layer by layer.</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dirty="0">
                <a:solidFill>
                  <a:srgbClr val="666666"/>
                </a:solidFill>
                <a:latin typeface="Calibri"/>
                <a:ea typeface="Calibri"/>
                <a:cs typeface="Calibri"/>
                <a:sym typeface="Calibri"/>
              </a:rPr>
              <a:t>Original 3D technology, invented in 1980’s.</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dirty="0">
                <a:solidFill>
                  <a:srgbClr val="666666"/>
                </a:solidFill>
                <a:latin typeface="Calibri"/>
                <a:ea typeface="Calibri"/>
                <a:cs typeface="Calibri"/>
                <a:sym typeface="Calibri"/>
              </a:rPr>
              <a:t>Slower printing, highest resolution &amp; detail, traditionally expensive.</a:t>
            </a:r>
          </a:p>
        </p:txBody>
      </p:sp>
      <p:pic>
        <p:nvPicPr>
          <p:cNvPr id="132" name="Shape 132" descr="Screen Clipping"/>
          <p:cNvPicPr preferRelativeResize="0"/>
          <p:nvPr/>
        </p:nvPicPr>
        <p:blipFill rotWithShape="1">
          <a:blip r:embed="rId4">
            <a:alphaModFix/>
          </a:blip>
          <a:srcRect/>
          <a:stretch/>
        </p:blipFill>
        <p:spPr>
          <a:xfrm>
            <a:off x="385718" y="1417369"/>
            <a:ext cx="2437820" cy="3354039"/>
          </a:xfrm>
          <a:prstGeom prst="rect">
            <a:avLst/>
          </a:prstGeom>
          <a:noFill/>
          <a:ln>
            <a:noFill/>
          </a:ln>
        </p:spPr>
      </p:pic>
      <p:sp>
        <p:nvSpPr>
          <p:cNvPr id="2" name="Slide Number Placeholder 1">
            <a:extLst>
              <a:ext uri="{FF2B5EF4-FFF2-40B4-BE49-F238E27FC236}">
                <a16:creationId xmlns:a16="http://schemas.microsoft.com/office/drawing/2014/main" id="{AC96979F-8640-448F-ACFB-27DEB9989ECD}"/>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7</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8" name="Group 7">
            <a:extLst>
              <a:ext uri="{FF2B5EF4-FFF2-40B4-BE49-F238E27FC236}">
                <a16:creationId xmlns:a16="http://schemas.microsoft.com/office/drawing/2014/main" id="{E783A996-FE3F-407C-9E7D-FC1ED6B6BB1D}"/>
              </a:ext>
            </a:extLst>
          </p:cNvPr>
          <p:cNvGrpSpPr/>
          <p:nvPr/>
        </p:nvGrpSpPr>
        <p:grpSpPr>
          <a:xfrm>
            <a:off x="0" y="-45300"/>
            <a:ext cx="9144000" cy="946800"/>
            <a:chOff x="0" y="-45300"/>
            <a:chExt cx="9144000" cy="946800"/>
          </a:xfrm>
        </p:grpSpPr>
        <p:sp>
          <p:nvSpPr>
            <p:cNvPr id="9" name="Shape 74">
              <a:extLst>
                <a:ext uri="{FF2B5EF4-FFF2-40B4-BE49-F238E27FC236}">
                  <a16:creationId xmlns:a16="http://schemas.microsoft.com/office/drawing/2014/main" id="{6906F650-81EE-41E8-98BF-312C735ADE05}"/>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84CDECE1-D4D4-4729-98BD-BF8F60213B60}"/>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139" name="Shape 139"/>
          <p:cNvSpPr txBox="1"/>
          <p:nvPr/>
        </p:nvSpPr>
        <p:spPr>
          <a:xfrm>
            <a:off x="1821825" y="0"/>
            <a:ext cx="6806265"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dirty="0">
                <a:solidFill>
                  <a:srgbClr val="FFFFFF"/>
                </a:solidFill>
                <a:latin typeface="Calibri"/>
                <a:ea typeface="Calibri"/>
                <a:cs typeface="Calibri"/>
                <a:sym typeface="Calibri"/>
              </a:rPr>
              <a:t>Common Types of 3D Software</a:t>
            </a:r>
          </a:p>
        </p:txBody>
      </p:sp>
      <p:sp>
        <p:nvSpPr>
          <p:cNvPr id="140" name="Shape 140"/>
          <p:cNvSpPr txBox="1"/>
          <p:nvPr/>
        </p:nvSpPr>
        <p:spPr>
          <a:xfrm>
            <a:off x="3008667" y="1078844"/>
            <a:ext cx="5995220"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3200" b="1" i="0" u="none" strike="noStrike" cap="none">
                <a:solidFill>
                  <a:srgbClr val="666666"/>
                </a:solidFill>
                <a:latin typeface="Calibri"/>
                <a:ea typeface="Calibri"/>
                <a:cs typeface="Calibri"/>
                <a:sym typeface="Calibri"/>
              </a:rPr>
              <a:t>     Surface Modeling</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sp>
        <p:nvSpPr>
          <p:cNvPr id="141" name="Shape 141"/>
          <p:cNvSpPr txBox="1"/>
          <p:nvPr/>
        </p:nvSpPr>
        <p:spPr>
          <a:xfrm>
            <a:off x="2941256" y="1850367"/>
            <a:ext cx="5885654" cy="2497799"/>
          </a:xfrm>
          <a:prstGeom prst="rect">
            <a:avLst/>
          </a:prstGeom>
          <a:noFill/>
          <a:ln>
            <a:noFill/>
          </a:ln>
        </p:spPr>
        <p:txBody>
          <a:bodyPr wrap="square" lIns="91425" tIns="91425" rIns="91425" bIns="91425" anchor="t" anchorCtr="0">
            <a:noAutofit/>
          </a:bodyPr>
          <a:lstStyle/>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Rhinoceros 3D, Alias</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Used in architecture, jewelry, aviation, automotive, industrial design.</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Create and “stitch” surfaces together to create solid parts.</a:t>
            </a:r>
          </a:p>
          <a:p>
            <a:pPr marL="914400" marR="0" lvl="0" indent="-419100" algn="l" rtl="0">
              <a:lnSpc>
                <a:spcPct val="100000"/>
              </a:lnSpc>
              <a:spcBef>
                <a:spcPts val="0"/>
              </a:spcBef>
              <a:spcAft>
                <a:spcPts val="0"/>
              </a:spcAft>
              <a:buClr>
                <a:srgbClr val="666666"/>
              </a:buClr>
              <a:buFont typeface="Calibri"/>
              <a:buNone/>
            </a:pPr>
            <a:endParaRPr sz="2800" b="1" i="0" u="none" strike="noStrike" cap="none">
              <a:solidFill>
                <a:srgbClr val="666666"/>
              </a:solidFill>
              <a:latin typeface="Calibri"/>
              <a:ea typeface="Calibri"/>
              <a:cs typeface="Calibri"/>
              <a:sym typeface="Calibri"/>
            </a:endParaRPr>
          </a:p>
        </p:txBody>
      </p:sp>
      <p:pic>
        <p:nvPicPr>
          <p:cNvPr id="142" name="Shape 142" descr="Screen Clipping"/>
          <p:cNvPicPr preferRelativeResize="0"/>
          <p:nvPr/>
        </p:nvPicPr>
        <p:blipFill rotWithShape="1">
          <a:blip r:embed="rId4">
            <a:alphaModFix/>
          </a:blip>
          <a:srcRect/>
          <a:stretch/>
        </p:blipFill>
        <p:spPr>
          <a:xfrm rot="5400000">
            <a:off x="5187" y="1919341"/>
            <a:ext cx="3653088" cy="2353871"/>
          </a:xfrm>
          <a:prstGeom prst="rect">
            <a:avLst/>
          </a:prstGeom>
          <a:noFill/>
          <a:ln>
            <a:noFill/>
          </a:ln>
        </p:spPr>
      </p:pic>
      <p:sp>
        <p:nvSpPr>
          <p:cNvPr id="2" name="Slide Number Placeholder 1">
            <a:extLst>
              <a:ext uri="{FF2B5EF4-FFF2-40B4-BE49-F238E27FC236}">
                <a16:creationId xmlns:a16="http://schemas.microsoft.com/office/drawing/2014/main" id="{2C73F43B-637A-4FFC-A2C3-8D0197958597}"/>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8</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8" name="Group 7">
            <a:extLst>
              <a:ext uri="{FF2B5EF4-FFF2-40B4-BE49-F238E27FC236}">
                <a16:creationId xmlns:a16="http://schemas.microsoft.com/office/drawing/2014/main" id="{5EC4F635-3E4E-4014-9A4E-372F2EA6261B}"/>
              </a:ext>
            </a:extLst>
          </p:cNvPr>
          <p:cNvGrpSpPr/>
          <p:nvPr/>
        </p:nvGrpSpPr>
        <p:grpSpPr>
          <a:xfrm>
            <a:off x="0" y="-45300"/>
            <a:ext cx="9144000" cy="946800"/>
            <a:chOff x="0" y="-45300"/>
            <a:chExt cx="9144000" cy="946800"/>
          </a:xfrm>
        </p:grpSpPr>
        <p:sp>
          <p:nvSpPr>
            <p:cNvPr id="9" name="Shape 74">
              <a:extLst>
                <a:ext uri="{FF2B5EF4-FFF2-40B4-BE49-F238E27FC236}">
                  <a16:creationId xmlns:a16="http://schemas.microsoft.com/office/drawing/2014/main" id="{120A97CD-A3BA-4395-A594-8E13F0E6AF02}"/>
                </a:ext>
              </a:extLst>
            </p:cNvPr>
            <p:cNvSpPr/>
            <p:nvPr/>
          </p:nvSpPr>
          <p:spPr>
            <a:xfrm>
              <a:off x="0" y="-45300"/>
              <a:ext cx="9144000" cy="946800"/>
            </a:xfrm>
            <a:prstGeom prst="rect">
              <a:avLst/>
            </a:prstGeom>
            <a:solidFill>
              <a:srgbClr val="0D4369"/>
            </a:solidFill>
            <a:ln w="19050" cap="flat" cmpd="sng">
              <a:no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B797DF8E-7DAA-405D-B8AB-63D991453DC4}"/>
                </a:ext>
              </a:extLst>
            </p:cNvPr>
            <p:cNvPicPr>
              <a:picLocks noChangeAspect="1"/>
            </p:cNvPicPr>
            <p:nvPr/>
          </p:nvPicPr>
          <p:blipFill>
            <a:blip r:embed="rId3"/>
            <a:stretch>
              <a:fillRect/>
            </a:stretch>
          </p:blipFill>
          <p:spPr>
            <a:xfrm>
              <a:off x="346165" y="18052"/>
              <a:ext cx="1449532" cy="820096"/>
            </a:xfrm>
            <a:prstGeom prst="rect">
              <a:avLst/>
            </a:prstGeom>
            <a:ln>
              <a:noFill/>
            </a:ln>
          </p:spPr>
        </p:pic>
      </p:grpSp>
      <p:sp>
        <p:nvSpPr>
          <p:cNvPr id="149" name="Shape 149"/>
          <p:cNvSpPr txBox="1"/>
          <p:nvPr/>
        </p:nvSpPr>
        <p:spPr>
          <a:xfrm>
            <a:off x="1821822" y="0"/>
            <a:ext cx="6806265" cy="9015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Calibri"/>
              <a:buNone/>
            </a:pPr>
            <a:r>
              <a:rPr lang="en-US" sz="4000" b="1" i="0" u="none" strike="noStrike" cap="none" dirty="0">
                <a:solidFill>
                  <a:srgbClr val="FFFFFF"/>
                </a:solidFill>
                <a:latin typeface="Calibri"/>
                <a:ea typeface="Calibri"/>
                <a:cs typeface="Calibri"/>
                <a:sym typeface="Calibri"/>
              </a:rPr>
              <a:t>Common Types of 3D Software</a:t>
            </a:r>
          </a:p>
        </p:txBody>
      </p:sp>
      <p:sp>
        <p:nvSpPr>
          <p:cNvPr id="150" name="Shape 150"/>
          <p:cNvSpPr txBox="1"/>
          <p:nvPr/>
        </p:nvSpPr>
        <p:spPr>
          <a:xfrm>
            <a:off x="3008667" y="1078844"/>
            <a:ext cx="5995220" cy="8402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Calibri"/>
              <a:buNone/>
            </a:pPr>
            <a:r>
              <a:rPr lang="en-US" sz="3200" b="1" i="0" u="none" strike="noStrike" cap="none">
                <a:solidFill>
                  <a:srgbClr val="666666"/>
                </a:solidFill>
                <a:latin typeface="Calibri"/>
                <a:ea typeface="Calibri"/>
                <a:cs typeface="Calibri"/>
                <a:sym typeface="Calibri"/>
              </a:rPr>
              <a:t>     Solid Modeling</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a:p>
            <a:pPr marL="0" marR="0" lvl="0" indent="0" algn="l" rtl="0">
              <a:lnSpc>
                <a:spcPct val="100000"/>
              </a:lnSpc>
              <a:spcBef>
                <a:spcPts val="0"/>
              </a:spcBef>
              <a:spcAft>
                <a:spcPts val="0"/>
              </a:spcAft>
              <a:buClr>
                <a:srgbClr val="666666"/>
              </a:buClr>
              <a:buSzPct val="25000"/>
              <a:buFont typeface="Calibri"/>
              <a:buNone/>
            </a:pPr>
            <a:r>
              <a:rPr lang="en-US" sz="2800" b="1" i="0" u="none" strike="noStrike" cap="none">
                <a:solidFill>
                  <a:srgbClr val="666666"/>
                </a:solidFill>
                <a:latin typeface="Calibri"/>
                <a:ea typeface="Calibri"/>
                <a:cs typeface="Calibri"/>
                <a:sym typeface="Calibri"/>
              </a:rPr>
              <a:t> </a:t>
            </a:r>
          </a:p>
        </p:txBody>
      </p:sp>
      <p:sp>
        <p:nvSpPr>
          <p:cNvPr id="151" name="Shape 151"/>
          <p:cNvSpPr txBox="1"/>
          <p:nvPr/>
        </p:nvSpPr>
        <p:spPr>
          <a:xfrm>
            <a:off x="2941256" y="1850367"/>
            <a:ext cx="5885654" cy="2497799"/>
          </a:xfrm>
          <a:prstGeom prst="rect">
            <a:avLst/>
          </a:prstGeom>
          <a:noFill/>
          <a:ln>
            <a:noFill/>
          </a:ln>
        </p:spPr>
        <p:txBody>
          <a:bodyPr wrap="square" lIns="91425" tIns="91425" rIns="91425" bIns="91425" anchor="t" anchorCtr="0">
            <a:noAutofit/>
          </a:bodyPr>
          <a:lstStyle/>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Tinkercad, Fusion360, Solidworks</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Used in engineering, aerospace, machinery.</a:t>
            </a:r>
          </a:p>
          <a:p>
            <a:pPr marL="914400" marR="0" lvl="0" indent="-419100" algn="l" rtl="0">
              <a:lnSpc>
                <a:spcPct val="100000"/>
              </a:lnSpc>
              <a:spcBef>
                <a:spcPts val="0"/>
              </a:spcBef>
              <a:spcAft>
                <a:spcPts val="0"/>
              </a:spcAft>
              <a:buClr>
                <a:srgbClr val="666666"/>
              </a:buClr>
              <a:buSzPct val="100000"/>
              <a:buFont typeface="Calibri"/>
              <a:buChar char="●"/>
            </a:pPr>
            <a:r>
              <a:rPr lang="en-US" sz="2800" b="1" i="0" u="none" strike="noStrike" cap="none">
                <a:solidFill>
                  <a:srgbClr val="666666"/>
                </a:solidFill>
                <a:latin typeface="Calibri"/>
                <a:ea typeface="Calibri"/>
                <a:cs typeface="Calibri"/>
                <a:sym typeface="Calibri"/>
              </a:rPr>
              <a:t>Trims and combines solids together to create complex parts.</a:t>
            </a:r>
          </a:p>
          <a:p>
            <a:pPr marL="914400" marR="0" lvl="0" indent="-419100" algn="l" rtl="0">
              <a:lnSpc>
                <a:spcPct val="100000"/>
              </a:lnSpc>
              <a:spcBef>
                <a:spcPts val="0"/>
              </a:spcBef>
              <a:spcAft>
                <a:spcPts val="0"/>
              </a:spcAft>
              <a:buClr>
                <a:srgbClr val="666666"/>
              </a:buClr>
              <a:buFont typeface="Calibri"/>
              <a:buNone/>
            </a:pPr>
            <a:endParaRPr sz="2800" b="1" i="0" u="none" strike="noStrike" cap="none">
              <a:solidFill>
                <a:srgbClr val="666666"/>
              </a:solidFill>
              <a:latin typeface="Calibri"/>
              <a:ea typeface="Calibri"/>
              <a:cs typeface="Calibri"/>
              <a:sym typeface="Calibri"/>
            </a:endParaRPr>
          </a:p>
        </p:txBody>
      </p:sp>
      <p:pic>
        <p:nvPicPr>
          <p:cNvPr id="152" name="Shape 152" descr="Screen Clipping"/>
          <p:cNvPicPr preferRelativeResize="0"/>
          <p:nvPr/>
        </p:nvPicPr>
        <p:blipFill rotWithShape="1">
          <a:blip r:embed="rId4">
            <a:alphaModFix/>
          </a:blip>
          <a:srcRect/>
          <a:stretch/>
        </p:blipFill>
        <p:spPr>
          <a:xfrm>
            <a:off x="167511" y="1732935"/>
            <a:ext cx="3241175" cy="3053314"/>
          </a:xfrm>
          <a:prstGeom prst="rect">
            <a:avLst/>
          </a:prstGeom>
          <a:noFill/>
          <a:ln>
            <a:noFill/>
          </a:ln>
        </p:spPr>
      </p:pic>
      <p:sp>
        <p:nvSpPr>
          <p:cNvPr id="2" name="Slide Number Placeholder 1">
            <a:extLst>
              <a:ext uri="{FF2B5EF4-FFF2-40B4-BE49-F238E27FC236}">
                <a16:creationId xmlns:a16="http://schemas.microsoft.com/office/drawing/2014/main" id="{6F7EA50C-F8DC-47B4-A4DC-B55C8FFBBA87}"/>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smtClean="0">
                <a:solidFill>
                  <a:srgbClr val="000000"/>
                </a:solidFill>
                <a:latin typeface="Arial"/>
                <a:ea typeface="Arial"/>
                <a:cs typeface="Arial"/>
                <a:sym typeface="Arial"/>
              </a:rPr>
              <a:t>9</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TotalTime>
  <Words>2868</Words>
  <Application>Microsoft Office PowerPoint</Application>
  <PresentationFormat>On-screen Show (16:9)</PresentationFormat>
  <Paragraphs>482</Paragraphs>
  <Slides>40</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Light Gradient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Lizz</dc:creator>
  <cp:lastModifiedBy>Lizz Hill</cp:lastModifiedBy>
  <cp:revision>52</cp:revision>
  <dcterms:modified xsi:type="dcterms:W3CDTF">2019-07-19T16:56:40Z</dcterms:modified>
</cp:coreProperties>
</file>